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7"/>
  </p:notesMasterIdLst>
  <p:handoutMasterIdLst>
    <p:handoutMasterId r:id="rId38"/>
  </p:handoutMasterIdLst>
  <p:sldIdLst>
    <p:sldId id="267" r:id="rId5"/>
    <p:sldId id="326" r:id="rId6"/>
    <p:sldId id="278" r:id="rId7"/>
    <p:sldId id="293" r:id="rId8"/>
    <p:sldId id="321" r:id="rId9"/>
    <p:sldId id="352" r:id="rId10"/>
    <p:sldId id="353" r:id="rId11"/>
    <p:sldId id="328" r:id="rId12"/>
    <p:sldId id="347" r:id="rId13"/>
    <p:sldId id="379" r:id="rId14"/>
    <p:sldId id="369" r:id="rId15"/>
    <p:sldId id="331" r:id="rId16"/>
    <p:sldId id="333" r:id="rId17"/>
    <p:sldId id="334" r:id="rId18"/>
    <p:sldId id="324" r:id="rId19"/>
    <p:sldId id="351" r:id="rId20"/>
    <p:sldId id="349" r:id="rId21"/>
    <p:sldId id="338" r:id="rId22"/>
    <p:sldId id="339" r:id="rId23"/>
    <p:sldId id="344" r:id="rId24"/>
    <p:sldId id="354" r:id="rId25"/>
    <p:sldId id="325" r:id="rId26"/>
    <p:sldId id="330" r:id="rId27"/>
    <p:sldId id="390" r:id="rId28"/>
    <p:sldId id="400" r:id="rId29"/>
    <p:sldId id="386" r:id="rId30"/>
    <p:sldId id="345" r:id="rId31"/>
    <p:sldId id="378" r:id="rId32"/>
    <p:sldId id="377" r:id="rId33"/>
    <p:sldId id="389" r:id="rId34"/>
    <p:sldId id="415" r:id="rId35"/>
    <p:sldId id="346" r:id="rId3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8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reza Soleimani" initials="AS" lastIdx="2" clrIdx="0">
    <p:extLst>
      <p:ext uri="{19B8F6BF-5375-455C-9EA6-DF929625EA0E}">
        <p15:presenceInfo xmlns:p15="http://schemas.microsoft.com/office/powerpoint/2012/main" userId="d3a29129a7899f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52" autoAdjust="0"/>
    <p:restoredTop sz="94599" autoAdjust="0"/>
  </p:normalViewPr>
  <p:slideViewPr>
    <p:cSldViewPr>
      <p:cViewPr varScale="1">
        <p:scale>
          <a:sx n="72" d="100"/>
          <a:sy n="72" d="100"/>
        </p:scale>
        <p:origin x="84" y="282"/>
      </p:cViewPr>
      <p:guideLst>
        <p:guide pos="2880"/>
        <p:guide orient="horz" pos="180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7T01:41:02.905" idx="1">
    <p:pos x="10" y="10"/>
    <p:text/>
    <p:extLst>
      <p:ext uri="{C676402C-5697-4E1C-873F-D02D1690AC5C}">
        <p15:threadingInfo xmlns:p15="http://schemas.microsoft.com/office/powerpoint/2012/main" timeZoneBias="-210"/>
      </p:ext>
    </p:extLst>
  </p:cm>
  <p:cm authorId="1" dt="2020-02-17T01:41:13.652" idx="2">
    <p:pos x="106" y="106"/>
    <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17T01:41:02.905" idx="1">
    <p:pos x="10" y="10"/>
    <p:text/>
    <p:extLst>
      <p:ext uri="{C676402C-5697-4E1C-873F-D02D1690AC5C}">
        <p15:threadingInfo xmlns:p15="http://schemas.microsoft.com/office/powerpoint/2012/main" timeZoneBias="-210"/>
      </p:ext>
    </p:extLst>
  </p:cm>
  <p:cm authorId="1" dt="2020-02-17T01:41:13.652" idx="2">
    <p:pos x="106" y="106"/>
    <p:text/>
    <p:extLst>
      <p:ext uri="{C676402C-5697-4E1C-873F-D02D1690AC5C}">
        <p15:threadingInfo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B104B-BE63-48D1-AEE4-D31670655F9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E37A82BE-DEC7-4A2D-AA03-5096B16D36BE}">
      <dgm:prSet phldrT="[Text]"/>
      <dgm:spPr/>
      <dgm:t>
        <a:bodyPr/>
        <a:lstStyle/>
        <a:p>
          <a:r>
            <a:rPr lang="fa-IR" dirty="0" smtClean="0">
              <a:latin typeface="Adobe Arabic" panose="02040503050201020203" pitchFamily="18" charset="-78"/>
              <a:cs typeface="Adobe Arabic" panose="02040503050201020203" pitchFamily="18" charset="-78"/>
            </a:rPr>
            <a:t>هنر</a:t>
          </a:r>
          <a:endParaRPr lang="en-US" dirty="0">
            <a:latin typeface="Adobe Arabic" panose="02040503050201020203" pitchFamily="18" charset="-78"/>
            <a:cs typeface="Adobe Arabic" panose="02040503050201020203" pitchFamily="18" charset="-78"/>
          </a:endParaRPr>
        </a:p>
      </dgm:t>
    </dgm:pt>
    <dgm:pt modelId="{10E71C39-6D88-4D06-83A5-6886B239E008}" type="parTrans" cxnId="{F8BEE48E-C53F-4048-B97A-A884334535EE}">
      <dgm:prSet/>
      <dgm:spPr/>
      <dgm:t>
        <a:bodyPr/>
        <a:lstStyle/>
        <a:p>
          <a:endParaRPr lang="en-US"/>
        </a:p>
      </dgm:t>
    </dgm:pt>
    <dgm:pt modelId="{F4CC3516-C64C-426E-8B84-C76369704517}" type="sibTrans" cxnId="{F8BEE48E-C53F-4048-B97A-A884334535EE}">
      <dgm:prSet/>
      <dgm:spPr/>
      <dgm:t>
        <a:bodyPr/>
        <a:lstStyle/>
        <a:p>
          <a:endParaRPr lang="en-US"/>
        </a:p>
      </dgm:t>
    </dgm:pt>
    <dgm:pt modelId="{B97D8CF1-3DD0-4CFA-8288-7F3CE98AEC00}">
      <dgm:prSet phldrT="[Text]"/>
      <dgm:spPr/>
      <dgm:t>
        <a:bodyPr/>
        <a:lstStyle/>
        <a:p>
          <a:r>
            <a:rPr lang="fa-IR" dirty="0" smtClean="0">
              <a:latin typeface="Adobe Arabic" panose="02040503050201020203" pitchFamily="18" charset="-78"/>
              <a:cs typeface="Adobe Arabic" panose="02040503050201020203" pitchFamily="18" charset="-78"/>
            </a:rPr>
            <a:t>موسیقی</a:t>
          </a:r>
          <a:endParaRPr lang="en-US" dirty="0">
            <a:latin typeface="Adobe Arabic" panose="02040503050201020203" pitchFamily="18" charset="-78"/>
            <a:cs typeface="Adobe Arabic" panose="02040503050201020203" pitchFamily="18" charset="-78"/>
          </a:endParaRPr>
        </a:p>
      </dgm:t>
    </dgm:pt>
    <dgm:pt modelId="{26BE16D8-C784-48E2-8524-AF2D545B9697}" type="parTrans" cxnId="{7880E477-729F-47EA-B7AF-0117DC39F4FB}">
      <dgm:prSet/>
      <dgm:spPr/>
      <dgm:t>
        <a:bodyPr/>
        <a:lstStyle/>
        <a:p>
          <a:endParaRPr lang="en-US"/>
        </a:p>
      </dgm:t>
    </dgm:pt>
    <dgm:pt modelId="{110C668A-21AB-4A30-806A-F9B1E95868D2}" type="sibTrans" cxnId="{7880E477-729F-47EA-B7AF-0117DC39F4FB}">
      <dgm:prSet/>
      <dgm:spPr/>
      <dgm:t>
        <a:bodyPr/>
        <a:lstStyle/>
        <a:p>
          <a:endParaRPr lang="en-US"/>
        </a:p>
      </dgm:t>
    </dgm:pt>
    <dgm:pt modelId="{422058E5-D367-492F-B005-C8EAE964F66A}">
      <dgm:prSet phldrT="[Text]"/>
      <dgm:spPr/>
      <dgm:t>
        <a:bodyPr/>
        <a:lstStyle/>
        <a:p>
          <a:r>
            <a:rPr lang="fa-IR" dirty="0" smtClean="0">
              <a:latin typeface="Adobe Arabic" panose="02040503050201020203" pitchFamily="18" charset="-78"/>
              <a:cs typeface="Adobe Arabic" panose="02040503050201020203" pitchFamily="18" charset="-78"/>
            </a:rPr>
            <a:t>معماری</a:t>
          </a:r>
          <a:endParaRPr lang="en-US" dirty="0">
            <a:latin typeface="Adobe Arabic" panose="02040503050201020203" pitchFamily="18" charset="-78"/>
            <a:cs typeface="Adobe Arabic" panose="02040503050201020203" pitchFamily="18" charset="-78"/>
          </a:endParaRPr>
        </a:p>
      </dgm:t>
    </dgm:pt>
    <dgm:pt modelId="{EA5660D7-460A-48C6-9B7F-B785E217DED1}" type="parTrans" cxnId="{96B265EE-C242-4DC6-984E-49DA8937F1D4}">
      <dgm:prSet/>
      <dgm:spPr/>
      <dgm:t>
        <a:bodyPr/>
        <a:lstStyle/>
        <a:p>
          <a:endParaRPr lang="en-US"/>
        </a:p>
      </dgm:t>
    </dgm:pt>
    <dgm:pt modelId="{0F1B4584-37D4-4246-89E1-5238DCFC8DB0}" type="sibTrans" cxnId="{96B265EE-C242-4DC6-984E-49DA8937F1D4}">
      <dgm:prSet/>
      <dgm:spPr/>
      <dgm:t>
        <a:bodyPr/>
        <a:lstStyle/>
        <a:p>
          <a:endParaRPr lang="en-US"/>
        </a:p>
      </dgm:t>
    </dgm:pt>
    <dgm:pt modelId="{C48235D0-540D-4582-97AC-9CADDA93F66A}">
      <dgm:prSet phldrT="[Text]"/>
      <dgm:spPr/>
      <dgm:t>
        <a:bodyPr/>
        <a:lstStyle/>
        <a:p>
          <a:r>
            <a:rPr lang="fa-IR" dirty="0" smtClean="0">
              <a:latin typeface="Adobe Arabic" panose="02040503050201020203" pitchFamily="18" charset="-78"/>
              <a:cs typeface="Adobe Arabic" panose="02040503050201020203" pitchFamily="18" charset="-78"/>
            </a:rPr>
            <a:t>ادبیات</a:t>
          </a:r>
          <a:endParaRPr lang="en-US" dirty="0">
            <a:latin typeface="Adobe Arabic" panose="02040503050201020203" pitchFamily="18" charset="-78"/>
            <a:cs typeface="Adobe Arabic" panose="02040503050201020203" pitchFamily="18" charset="-78"/>
          </a:endParaRPr>
        </a:p>
      </dgm:t>
    </dgm:pt>
    <dgm:pt modelId="{5933BF24-0D25-48CC-ABD8-4CD80A21C9DF}" type="parTrans" cxnId="{E134CC22-9218-48B3-A7BB-DF2EE9E1712B}">
      <dgm:prSet/>
      <dgm:spPr/>
      <dgm:t>
        <a:bodyPr/>
        <a:lstStyle/>
        <a:p>
          <a:endParaRPr lang="en-US"/>
        </a:p>
      </dgm:t>
    </dgm:pt>
    <dgm:pt modelId="{B4CF7155-078E-4420-AC79-7BF18C642FD0}" type="sibTrans" cxnId="{E134CC22-9218-48B3-A7BB-DF2EE9E1712B}">
      <dgm:prSet/>
      <dgm:spPr/>
      <dgm:t>
        <a:bodyPr/>
        <a:lstStyle/>
        <a:p>
          <a:endParaRPr lang="en-US"/>
        </a:p>
      </dgm:t>
    </dgm:pt>
    <dgm:pt modelId="{CE9CAE55-7405-4FF9-AE66-B936A80F85C0}">
      <dgm:prSet/>
      <dgm:spPr/>
      <dgm:t>
        <a:bodyPr/>
        <a:lstStyle/>
        <a:p>
          <a:r>
            <a:rPr lang="fa-IR" dirty="0" smtClean="0">
              <a:latin typeface="Adobe Arabic" panose="02040503050201020203" pitchFamily="18" charset="-78"/>
              <a:cs typeface="Adobe Arabic" panose="02040503050201020203" pitchFamily="18" charset="-78"/>
            </a:rPr>
            <a:t>تندیس گری</a:t>
          </a:r>
          <a:endParaRPr lang="en-US" dirty="0">
            <a:latin typeface="Adobe Arabic" panose="02040503050201020203" pitchFamily="18" charset="-78"/>
            <a:cs typeface="Adobe Arabic" panose="02040503050201020203" pitchFamily="18" charset="-78"/>
          </a:endParaRPr>
        </a:p>
      </dgm:t>
    </dgm:pt>
    <dgm:pt modelId="{F1AA95CD-5E66-4700-8471-97A333ADCD76}" type="parTrans" cxnId="{5B1B7E5F-B9CC-4905-B96B-DF7F772FC73A}">
      <dgm:prSet/>
      <dgm:spPr/>
      <dgm:t>
        <a:bodyPr/>
        <a:lstStyle/>
        <a:p>
          <a:endParaRPr lang="en-US"/>
        </a:p>
      </dgm:t>
    </dgm:pt>
    <dgm:pt modelId="{EEEFE132-2E80-4DD6-BB7E-5F9473B4DB48}" type="sibTrans" cxnId="{5B1B7E5F-B9CC-4905-B96B-DF7F772FC73A}">
      <dgm:prSet/>
      <dgm:spPr/>
      <dgm:t>
        <a:bodyPr/>
        <a:lstStyle/>
        <a:p>
          <a:endParaRPr lang="en-US"/>
        </a:p>
      </dgm:t>
    </dgm:pt>
    <dgm:pt modelId="{C798A932-7DDB-4CEC-9A3F-A743BE0BBD92}">
      <dgm:prSet/>
      <dgm:spPr/>
      <dgm:t>
        <a:bodyPr/>
        <a:lstStyle/>
        <a:p>
          <a:r>
            <a:rPr lang="fa-IR" dirty="0" smtClean="0">
              <a:latin typeface="Adobe Arabic" panose="02040503050201020203" pitchFamily="18" charset="-78"/>
              <a:cs typeface="Adobe Arabic" panose="02040503050201020203" pitchFamily="18" charset="-78"/>
            </a:rPr>
            <a:t>نقاشی</a:t>
          </a:r>
          <a:endParaRPr lang="en-US" dirty="0">
            <a:latin typeface="Adobe Arabic" panose="02040503050201020203" pitchFamily="18" charset="-78"/>
            <a:cs typeface="Adobe Arabic" panose="02040503050201020203" pitchFamily="18" charset="-78"/>
          </a:endParaRPr>
        </a:p>
      </dgm:t>
    </dgm:pt>
    <dgm:pt modelId="{2ADB9120-561C-47A5-B85E-29FEACEFB175}" type="parTrans" cxnId="{9EB8B25A-CC22-480E-9F9A-A642ABAC95FB}">
      <dgm:prSet/>
      <dgm:spPr/>
      <dgm:t>
        <a:bodyPr/>
        <a:lstStyle/>
        <a:p>
          <a:endParaRPr lang="en-US"/>
        </a:p>
      </dgm:t>
    </dgm:pt>
    <dgm:pt modelId="{D377898E-BCC5-41D8-B65E-9BA125B6330E}" type="sibTrans" cxnId="{9EB8B25A-CC22-480E-9F9A-A642ABAC95FB}">
      <dgm:prSet/>
      <dgm:spPr/>
      <dgm:t>
        <a:bodyPr/>
        <a:lstStyle/>
        <a:p>
          <a:endParaRPr lang="en-US"/>
        </a:p>
      </dgm:t>
    </dgm:pt>
    <dgm:pt modelId="{F1318FFA-424E-48A0-96AF-0ED2B567C50A}">
      <dgm:prSet/>
      <dgm:spPr/>
      <dgm:t>
        <a:bodyPr/>
        <a:lstStyle/>
        <a:p>
          <a:r>
            <a:rPr lang="fa-IR" dirty="0" smtClean="0">
              <a:latin typeface="Adobe Arabic" panose="02040503050201020203" pitchFamily="18" charset="-78"/>
              <a:cs typeface="Adobe Arabic" panose="02040503050201020203" pitchFamily="18" charset="-78"/>
            </a:rPr>
            <a:t>هنر نمایشی</a:t>
          </a:r>
          <a:endParaRPr lang="en-US" dirty="0">
            <a:latin typeface="Adobe Arabic" panose="02040503050201020203" pitchFamily="18" charset="-78"/>
            <a:cs typeface="Adobe Arabic" panose="02040503050201020203" pitchFamily="18" charset="-78"/>
          </a:endParaRPr>
        </a:p>
      </dgm:t>
    </dgm:pt>
    <dgm:pt modelId="{A55CCF96-B468-4247-AD40-4865CE2DC450}" type="parTrans" cxnId="{83701635-0D34-41B5-A6DE-EB7D3E7BD190}">
      <dgm:prSet/>
      <dgm:spPr/>
      <dgm:t>
        <a:bodyPr/>
        <a:lstStyle/>
        <a:p>
          <a:endParaRPr lang="en-US"/>
        </a:p>
      </dgm:t>
    </dgm:pt>
    <dgm:pt modelId="{B3080754-820B-46C0-9919-5591008F3570}" type="sibTrans" cxnId="{83701635-0D34-41B5-A6DE-EB7D3E7BD190}">
      <dgm:prSet/>
      <dgm:spPr/>
      <dgm:t>
        <a:bodyPr/>
        <a:lstStyle/>
        <a:p>
          <a:endParaRPr lang="en-US"/>
        </a:p>
      </dgm:t>
    </dgm:pt>
    <dgm:pt modelId="{8F04F538-2DF4-4A66-BCC5-ED7C08C1B6B7}">
      <dgm:prSet/>
      <dgm:spPr/>
      <dgm:t>
        <a:bodyPr/>
        <a:lstStyle/>
        <a:p>
          <a:r>
            <a:rPr lang="fa-IR" dirty="0" smtClean="0">
              <a:latin typeface="Adobe Arabic" panose="02040503050201020203" pitchFamily="18" charset="-78"/>
              <a:cs typeface="Adobe Arabic" panose="02040503050201020203" pitchFamily="18" charset="-78"/>
            </a:rPr>
            <a:t>سینما</a:t>
          </a:r>
          <a:endParaRPr lang="en-US" dirty="0">
            <a:latin typeface="Adobe Arabic" panose="02040503050201020203" pitchFamily="18" charset="-78"/>
            <a:cs typeface="Adobe Arabic" panose="02040503050201020203" pitchFamily="18" charset="-78"/>
          </a:endParaRPr>
        </a:p>
      </dgm:t>
    </dgm:pt>
    <dgm:pt modelId="{26CABA2D-9CBE-49A5-BC1A-8E16857BFB3A}" type="parTrans" cxnId="{7C8084FE-219A-4E63-96A9-594614EE606F}">
      <dgm:prSet/>
      <dgm:spPr/>
      <dgm:t>
        <a:bodyPr/>
        <a:lstStyle/>
        <a:p>
          <a:endParaRPr lang="en-US"/>
        </a:p>
      </dgm:t>
    </dgm:pt>
    <dgm:pt modelId="{1D9260D6-CFB5-4B6D-B40D-A2957E9DD502}" type="sibTrans" cxnId="{7C8084FE-219A-4E63-96A9-594614EE606F}">
      <dgm:prSet/>
      <dgm:spPr/>
      <dgm:t>
        <a:bodyPr/>
        <a:lstStyle/>
        <a:p>
          <a:endParaRPr lang="en-US"/>
        </a:p>
      </dgm:t>
    </dgm:pt>
    <dgm:pt modelId="{F79587C7-A729-40F5-9EF3-20AEBEE2484F}" type="pres">
      <dgm:prSet presAssocID="{6D2B104B-BE63-48D1-AEE4-D31670655F9A}" presName="Name0" presStyleCnt="0">
        <dgm:presLayoutVars>
          <dgm:chMax val="1"/>
          <dgm:chPref val="1"/>
          <dgm:dir/>
          <dgm:animOne val="branch"/>
          <dgm:animLvl val="lvl"/>
        </dgm:presLayoutVars>
      </dgm:prSet>
      <dgm:spPr/>
      <dgm:t>
        <a:bodyPr/>
        <a:lstStyle/>
        <a:p>
          <a:endParaRPr lang="en-US"/>
        </a:p>
      </dgm:t>
    </dgm:pt>
    <dgm:pt modelId="{9D0FE383-D726-4C07-8CB1-85FFDEEBBC7D}" type="pres">
      <dgm:prSet presAssocID="{E37A82BE-DEC7-4A2D-AA03-5096B16D36BE}" presName="singleCycle" presStyleCnt="0"/>
      <dgm:spPr/>
    </dgm:pt>
    <dgm:pt modelId="{8472397E-8496-4034-AB77-E4FBF33F5B1B}" type="pres">
      <dgm:prSet presAssocID="{E37A82BE-DEC7-4A2D-AA03-5096B16D36BE}" presName="singleCenter" presStyleLbl="node1" presStyleIdx="0" presStyleCnt="8">
        <dgm:presLayoutVars>
          <dgm:chMax val="7"/>
          <dgm:chPref val="7"/>
        </dgm:presLayoutVars>
      </dgm:prSet>
      <dgm:spPr/>
      <dgm:t>
        <a:bodyPr/>
        <a:lstStyle/>
        <a:p>
          <a:endParaRPr lang="en-US"/>
        </a:p>
      </dgm:t>
    </dgm:pt>
    <dgm:pt modelId="{0C12CCEC-D9E7-481E-9DA4-3FCAAC5FA42E}" type="pres">
      <dgm:prSet presAssocID="{2ADB9120-561C-47A5-B85E-29FEACEFB175}" presName="Name56" presStyleLbl="parChTrans1D2" presStyleIdx="0" presStyleCnt="7"/>
      <dgm:spPr/>
      <dgm:t>
        <a:bodyPr/>
        <a:lstStyle/>
        <a:p>
          <a:endParaRPr lang="en-US"/>
        </a:p>
      </dgm:t>
    </dgm:pt>
    <dgm:pt modelId="{DA4AD698-09CE-414F-B158-F9B4EF06C0D3}" type="pres">
      <dgm:prSet presAssocID="{C798A932-7DDB-4CEC-9A3F-A743BE0BBD92}" presName="text0" presStyleLbl="node1" presStyleIdx="1" presStyleCnt="8">
        <dgm:presLayoutVars>
          <dgm:bulletEnabled val="1"/>
        </dgm:presLayoutVars>
      </dgm:prSet>
      <dgm:spPr/>
      <dgm:t>
        <a:bodyPr/>
        <a:lstStyle/>
        <a:p>
          <a:endParaRPr lang="en-US"/>
        </a:p>
      </dgm:t>
    </dgm:pt>
    <dgm:pt modelId="{AF89EDB7-945E-47D5-90A1-7115AA57C683}" type="pres">
      <dgm:prSet presAssocID="{26CABA2D-9CBE-49A5-BC1A-8E16857BFB3A}" presName="Name56" presStyleLbl="parChTrans1D2" presStyleIdx="1" presStyleCnt="7"/>
      <dgm:spPr/>
      <dgm:t>
        <a:bodyPr/>
        <a:lstStyle/>
        <a:p>
          <a:endParaRPr lang="en-US"/>
        </a:p>
      </dgm:t>
    </dgm:pt>
    <dgm:pt modelId="{49DBC3BC-8AC4-464A-B732-D73B4B68A116}" type="pres">
      <dgm:prSet presAssocID="{8F04F538-2DF4-4A66-BCC5-ED7C08C1B6B7}" presName="text0" presStyleLbl="node1" presStyleIdx="2" presStyleCnt="8">
        <dgm:presLayoutVars>
          <dgm:bulletEnabled val="1"/>
        </dgm:presLayoutVars>
      </dgm:prSet>
      <dgm:spPr/>
      <dgm:t>
        <a:bodyPr/>
        <a:lstStyle/>
        <a:p>
          <a:endParaRPr lang="en-US"/>
        </a:p>
      </dgm:t>
    </dgm:pt>
    <dgm:pt modelId="{2337C078-4039-4D6A-BBB1-48D4C65E80A0}" type="pres">
      <dgm:prSet presAssocID="{A55CCF96-B468-4247-AD40-4865CE2DC450}" presName="Name56" presStyleLbl="parChTrans1D2" presStyleIdx="2" presStyleCnt="7"/>
      <dgm:spPr/>
      <dgm:t>
        <a:bodyPr/>
        <a:lstStyle/>
        <a:p>
          <a:endParaRPr lang="en-US"/>
        </a:p>
      </dgm:t>
    </dgm:pt>
    <dgm:pt modelId="{D51E1CF7-68AF-489F-9506-87DAEC4E4F5B}" type="pres">
      <dgm:prSet presAssocID="{F1318FFA-424E-48A0-96AF-0ED2B567C50A}" presName="text0" presStyleLbl="node1" presStyleIdx="3" presStyleCnt="8">
        <dgm:presLayoutVars>
          <dgm:bulletEnabled val="1"/>
        </dgm:presLayoutVars>
      </dgm:prSet>
      <dgm:spPr/>
      <dgm:t>
        <a:bodyPr/>
        <a:lstStyle/>
        <a:p>
          <a:endParaRPr lang="en-US"/>
        </a:p>
      </dgm:t>
    </dgm:pt>
    <dgm:pt modelId="{A0A0C12E-E87B-4350-95D8-5437B1C2E1C8}" type="pres">
      <dgm:prSet presAssocID="{26BE16D8-C784-48E2-8524-AF2D545B9697}" presName="Name56" presStyleLbl="parChTrans1D2" presStyleIdx="3" presStyleCnt="7"/>
      <dgm:spPr/>
      <dgm:t>
        <a:bodyPr/>
        <a:lstStyle/>
        <a:p>
          <a:endParaRPr lang="en-US"/>
        </a:p>
      </dgm:t>
    </dgm:pt>
    <dgm:pt modelId="{E4E2F35A-74B4-4EAA-AF53-1AF14985BEE9}" type="pres">
      <dgm:prSet presAssocID="{B97D8CF1-3DD0-4CFA-8288-7F3CE98AEC00}" presName="text0" presStyleLbl="node1" presStyleIdx="4" presStyleCnt="8">
        <dgm:presLayoutVars>
          <dgm:bulletEnabled val="1"/>
        </dgm:presLayoutVars>
      </dgm:prSet>
      <dgm:spPr/>
      <dgm:t>
        <a:bodyPr/>
        <a:lstStyle/>
        <a:p>
          <a:endParaRPr lang="en-US"/>
        </a:p>
      </dgm:t>
    </dgm:pt>
    <dgm:pt modelId="{857A3698-C1AB-4B9D-846B-A328A708C490}" type="pres">
      <dgm:prSet presAssocID="{F1AA95CD-5E66-4700-8471-97A333ADCD76}" presName="Name56" presStyleLbl="parChTrans1D2" presStyleIdx="4" presStyleCnt="7"/>
      <dgm:spPr/>
      <dgm:t>
        <a:bodyPr/>
        <a:lstStyle/>
        <a:p>
          <a:endParaRPr lang="en-US"/>
        </a:p>
      </dgm:t>
    </dgm:pt>
    <dgm:pt modelId="{ED56A5A7-88CE-4D07-B7D0-82A47A45A896}" type="pres">
      <dgm:prSet presAssocID="{CE9CAE55-7405-4FF9-AE66-B936A80F85C0}" presName="text0" presStyleLbl="node1" presStyleIdx="5" presStyleCnt="8">
        <dgm:presLayoutVars>
          <dgm:bulletEnabled val="1"/>
        </dgm:presLayoutVars>
      </dgm:prSet>
      <dgm:spPr/>
      <dgm:t>
        <a:bodyPr/>
        <a:lstStyle/>
        <a:p>
          <a:endParaRPr lang="en-US"/>
        </a:p>
      </dgm:t>
    </dgm:pt>
    <dgm:pt modelId="{D469E24C-5182-45AE-813A-83E09D6BC9E4}" type="pres">
      <dgm:prSet presAssocID="{EA5660D7-460A-48C6-9B7F-B785E217DED1}" presName="Name56" presStyleLbl="parChTrans1D2" presStyleIdx="5" presStyleCnt="7"/>
      <dgm:spPr/>
      <dgm:t>
        <a:bodyPr/>
        <a:lstStyle/>
        <a:p>
          <a:endParaRPr lang="en-US"/>
        </a:p>
      </dgm:t>
    </dgm:pt>
    <dgm:pt modelId="{2D73DA59-2CFB-45CC-988B-73E7C57F3A70}" type="pres">
      <dgm:prSet presAssocID="{422058E5-D367-492F-B005-C8EAE964F66A}" presName="text0" presStyleLbl="node1" presStyleIdx="6" presStyleCnt="8">
        <dgm:presLayoutVars>
          <dgm:bulletEnabled val="1"/>
        </dgm:presLayoutVars>
      </dgm:prSet>
      <dgm:spPr/>
      <dgm:t>
        <a:bodyPr/>
        <a:lstStyle/>
        <a:p>
          <a:endParaRPr lang="en-US"/>
        </a:p>
      </dgm:t>
    </dgm:pt>
    <dgm:pt modelId="{DAB08752-D00F-4A69-A4C6-18E30A120998}" type="pres">
      <dgm:prSet presAssocID="{5933BF24-0D25-48CC-ABD8-4CD80A21C9DF}" presName="Name56" presStyleLbl="parChTrans1D2" presStyleIdx="6" presStyleCnt="7"/>
      <dgm:spPr/>
      <dgm:t>
        <a:bodyPr/>
        <a:lstStyle/>
        <a:p>
          <a:endParaRPr lang="en-US"/>
        </a:p>
      </dgm:t>
    </dgm:pt>
    <dgm:pt modelId="{04D87C29-6E17-433B-AE02-BA93817DB222}" type="pres">
      <dgm:prSet presAssocID="{C48235D0-540D-4582-97AC-9CADDA93F66A}" presName="text0" presStyleLbl="node1" presStyleIdx="7" presStyleCnt="8">
        <dgm:presLayoutVars>
          <dgm:bulletEnabled val="1"/>
        </dgm:presLayoutVars>
      </dgm:prSet>
      <dgm:spPr/>
      <dgm:t>
        <a:bodyPr/>
        <a:lstStyle/>
        <a:p>
          <a:endParaRPr lang="en-US"/>
        </a:p>
      </dgm:t>
    </dgm:pt>
  </dgm:ptLst>
  <dgm:cxnLst>
    <dgm:cxn modelId="{60432AC6-9961-4045-A8E6-8192E8D01FEB}" type="presOf" srcId="{5933BF24-0D25-48CC-ABD8-4CD80A21C9DF}" destId="{DAB08752-D00F-4A69-A4C6-18E30A120998}" srcOrd="0" destOrd="0" presId="urn:microsoft.com/office/officeart/2008/layout/RadialCluster"/>
    <dgm:cxn modelId="{C2BDAA15-D12C-4AE9-9610-92163B3E4140}" type="presOf" srcId="{26CABA2D-9CBE-49A5-BC1A-8E16857BFB3A}" destId="{AF89EDB7-945E-47D5-90A1-7115AA57C683}" srcOrd="0" destOrd="0" presId="urn:microsoft.com/office/officeart/2008/layout/RadialCluster"/>
    <dgm:cxn modelId="{22363C38-13FE-4792-8082-73A7D6FB3C39}" type="presOf" srcId="{A55CCF96-B468-4247-AD40-4865CE2DC450}" destId="{2337C078-4039-4D6A-BBB1-48D4C65E80A0}" srcOrd="0" destOrd="0" presId="urn:microsoft.com/office/officeart/2008/layout/RadialCluster"/>
    <dgm:cxn modelId="{ACE33B4F-200C-46C5-941A-B559AC668C71}" type="presOf" srcId="{6D2B104B-BE63-48D1-AEE4-D31670655F9A}" destId="{F79587C7-A729-40F5-9EF3-20AEBEE2484F}" srcOrd="0" destOrd="0" presId="urn:microsoft.com/office/officeart/2008/layout/RadialCluster"/>
    <dgm:cxn modelId="{F8BEE48E-C53F-4048-B97A-A884334535EE}" srcId="{6D2B104B-BE63-48D1-AEE4-D31670655F9A}" destId="{E37A82BE-DEC7-4A2D-AA03-5096B16D36BE}" srcOrd="0" destOrd="0" parTransId="{10E71C39-6D88-4D06-83A5-6886B239E008}" sibTransId="{F4CC3516-C64C-426E-8B84-C76369704517}"/>
    <dgm:cxn modelId="{83701635-0D34-41B5-A6DE-EB7D3E7BD190}" srcId="{E37A82BE-DEC7-4A2D-AA03-5096B16D36BE}" destId="{F1318FFA-424E-48A0-96AF-0ED2B567C50A}" srcOrd="2" destOrd="0" parTransId="{A55CCF96-B468-4247-AD40-4865CE2DC450}" sibTransId="{B3080754-820B-46C0-9919-5591008F3570}"/>
    <dgm:cxn modelId="{E134CC22-9218-48B3-A7BB-DF2EE9E1712B}" srcId="{E37A82BE-DEC7-4A2D-AA03-5096B16D36BE}" destId="{C48235D0-540D-4582-97AC-9CADDA93F66A}" srcOrd="6" destOrd="0" parTransId="{5933BF24-0D25-48CC-ABD8-4CD80A21C9DF}" sibTransId="{B4CF7155-078E-4420-AC79-7BF18C642FD0}"/>
    <dgm:cxn modelId="{BA78106C-40BA-4D67-B7BC-0193DD6747D0}" type="presOf" srcId="{8F04F538-2DF4-4A66-BCC5-ED7C08C1B6B7}" destId="{49DBC3BC-8AC4-464A-B732-D73B4B68A116}" srcOrd="0" destOrd="0" presId="urn:microsoft.com/office/officeart/2008/layout/RadialCluster"/>
    <dgm:cxn modelId="{26472598-54F3-4EA1-80A4-E0E079A5D58B}" type="presOf" srcId="{2ADB9120-561C-47A5-B85E-29FEACEFB175}" destId="{0C12CCEC-D9E7-481E-9DA4-3FCAAC5FA42E}" srcOrd="0" destOrd="0" presId="urn:microsoft.com/office/officeart/2008/layout/RadialCluster"/>
    <dgm:cxn modelId="{EFBC92B1-A98A-4634-8B94-54EAC1D7D248}" type="presOf" srcId="{CE9CAE55-7405-4FF9-AE66-B936A80F85C0}" destId="{ED56A5A7-88CE-4D07-B7D0-82A47A45A896}" srcOrd="0" destOrd="0" presId="urn:microsoft.com/office/officeart/2008/layout/RadialCluster"/>
    <dgm:cxn modelId="{07218829-3662-43E8-BCA2-28725767CA05}" type="presOf" srcId="{EA5660D7-460A-48C6-9B7F-B785E217DED1}" destId="{D469E24C-5182-45AE-813A-83E09D6BC9E4}" srcOrd="0" destOrd="0" presId="urn:microsoft.com/office/officeart/2008/layout/RadialCluster"/>
    <dgm:cxn modelId="{96B265EE-C242-4DC6-984E-49DA8937F1D4}" srcId="{E37A82BE-DEC7-4A2D-AA03-5096B16D36BE}" destId="{422058E5-D367-492F-B005-C8EAE964F66A}" srcOrd="5" destOrd="0" parTransId="{EA5660D7-460A-48C6-9B7F-B785E217DED1}" sibTransId="{0F1B4584-37D4-4246-89E1-5238DCFC8DB0}"/>
    <dgm:cxn modelId="{9EB8B25A-CC22-480E-9F9A-A642ABAC95FB}" srcId="{E37A82BE-DEC7-4A2D-AA03-5096B16D36BE}" destId="{C798A932-7DDB-4CEC-9A3F-A743BE0BBD92}" srcOrd="0" destOrd="0" parTransId="{2ADB9120-561C-47A5-B85E-29FEACEFB175}" sibTransId="{D377898E-BCC5-41D8-B65E-9BA125B6330E}"/>
    <dgm:cxn modelId="{70E16F70-ACE3-4DC7-A38D-D7186252DD17}" type="presOf" srcId="{F1318FFA-424E-48A0-96AF-0ED2B567C50A}" destId="{D51E1CF7-68AF-489F-9506-87DAEC4E4F5B}" srcOrd="0" destOrd="0" presId="urn:microsoft.com/office/officeart/2008/layout/RadialCluster"/>
    <dgm:cxn modelId="{7C8084FE-219A-4E63-96A9-594614EE606F}" srcId="{E37A82BE-DEC7-4A2D-AA03-5096B16D36BE}" destId="{8F04F538-2DF4-4A66-BCC5-ED7C08C1B6B7}" srcOrd="1" destOrd="0" parTransId="{26CABA2D-9CBE-49A5-BC1A-8E16857BFB3A}" sibTransId="{1D9260D6-CFB5-4B6D-B40D-A2957E9DD502}"/>
    <dgm:cxn modelId="{A38454C4-467C-43C1-8D03-8AD601AA7AD1}" type="presOf" srcId="{F1AA95CD-5E66-4700-8471-97A333ADCD76}" destId="{857A3698-C1AB-4B9D-846B-A328A708C490}" srcOrd="0" destOrd="0" presId="urn:microsoft.com/office/officeart/2008/layout/RadialCluster"/>
    <dgm:cxn modelId="{44931CD4-920A-47F6-BFCD-A07E2C704334}" type="presOf" srcId="{422058E5-D367-492F-B005-C8EAE964F66A}" destId="{2D73DA59-2CFB-45CC-988B-73E7C57F3A70}" srcOrd="0" destOrd="0" presId="urn:microsoft.com/office/officeart/2008/layout/RadialCluster"/>
    <dgm:cxn modelId="{BA1929A6-67D9-4FB5-91D9-345999F61FCD}" type="presOf" srcId="{26BE16D8-C784-48E2-8524-AF2D545B9697}" destId="{A0A0C12E-E87B-4350-95D8-5437B1C2E1C8}" srcOrd="0" destOrd="0" presId="urn:microsoft.com/office/officeart/2008/layout/RadialCluster"/>
    <dgm:cxn modelId="{7880E477-729F-47EA-B7AF-0117DC39F4FB}" srcId="{E37A82BE-DEC7-4A2D-AA03-5096B16D36BE}" destId="{B97D8CF1-3DD0-4CFA-8288-7F3CE98AEC00}" srcOrd="3" destOrd="0" parTransId="{26BE16D8-C784-48E2-8524-AF2D545B9697}" sibTransId="{110C668A-21AB-4A30-806A-F9B1E95868D2}"/>
    <dgm:cxn modelId="{1FF9CFD6-ED76-4E54-8DD5-BF1340D74DD6}" type="presOf" srcId="{C798A932-7DDB-4CEC-9A3F-A743BE0BBD92}" destId="{DA4AD698-09CE-414F-B158-F9B4EF06C0D3}" srcOrd="0" destOrd="0" presId="urn:microsoft.com/office/officeart/2008/layout/RadialCluster"/>
    <dgm:cxn modelId="{ECBC0A9F-3701-4514-B83E-EEF289B34DDC}" type="presOf" srcId="{C48235D0-540D-4582-97AC-9CADDA93F66A}" destId="{04D87C29-6E17-433B-AE02-BA93817DB222}" srcOrd="0" destOrd="0" presId="urn:microsoft.com/office/officeart/2008/layout/RadialCluster"/>
    <dgm:cxn modelId="{344B4EE2-685B-4920-99C7-6772AD013A34}" type="presOf" srcId="{B97D8CF1-3DD0-4CFA-8288-7F3CE98AEC00}" destId="{E4E2F35A-74B4-4EAA-AF53-1AF14985BEE9}" srcOrd="0" destOrd="0" presId="urn:microsoft.com/office/officeart/2008/layout/RadialCluster"/>
    <dgm:cxn modelId="{5B1B7E5F-B9CC-4905-B96B-DF7F772FC73A}" srcId="{E37A82BE-DEC7-4A2D-AA03-5096B16D36BE}" destId="{CE9CAE55-7405-4FF9-AE66-B936A80F85C0}" srcOrd="4" destOrd="0" parTransId="{F1AA95CD-5E66-4700-8471-97A333ADCD76}" sibTransId="{EEEFE132-2E80-4DD6-BB7E-5F9473B4DB48}"/>
    <dgm:cxn modelId="{7FA01069-6765-409F-A017-71CA0F170B72}" type="presOf" srcId="{E37A82BE-DEC7-4A2D-AA03-5096B16D36BE}" destId="{8472397E-8496-4034-AB77-E4FBF33F5B1B}" srcOrd="0" destOrd="0" presId="urn:microsoft.com/office/officeart/2008/layout/RadialCluster"/>
    <dgm:cxn modelId="{A2AEE229-2C7D-4AC3-AB47-2B1B2DEC2149}" type="presParOf" srcId="{F79587C7-A729-40F5-9EF3-20AEBEE2484F}" destId="{9D0FE383-D726-4C07-8CB1-85FFDEEBBC7D}" srcOrd="0" destOrd="0" presId="urn:microsoft.com/office/officeart/2008/layout/RadialCluster"/>
    <dgm:cxn modelId="{EF858656-C007-4E3A-81FC-3711F294C032}" type="presParOf" srcId="{9D0FE383-D726-4C07-8CB1-85FFDEEBBC7D}" destId="{8472397E-8496-4034-AB77-E4FBF33F5B1B}" srcOrd="0" destOrd="0" presId="urn:microsoft.com/office/officeart/2008/layout/RadialCluster"/>
    <dgm:cxn modelId="{ED48F8E4-2962-4C9C-80F7-A11883C598F4}" type="presParOf" srcId="{9D0FE383-D726-4C07-8CB1-85FFDEEBBC7D}" destId="{0C12CCEC-D9E7-481E-9DA4-3FCAAC5FA42E}" srcOrd="1" destOrd="0" presId="urn:microsoft.com/office/officeart/2008/layout/RadialCluster"/>
    <dgm:cxn modelId="{2A03885C-922B-4F60-9B88-4D0AD43E58DC}" type="presParOf" srcId="{9D0FE383-D726-4C07-8CB1-85FFDEEBBC7D}" destId="{DA4AD698-09CE-414F-B158-F9B4EF06C0D3}" srcOrd="2" destOrd="0" presId="urn:microsoft.com/office/officeart/2008/layout/RadialCluster"/>
    <dgm:cxn modelId="{FD57311E-ED6A-4360-859B-ECA25BD4934A}" type="presParOf" srcId="{9D0FE383-D726-4C07-8CB1-85FFDEEBBC7D}" destId="{AF89EDB7-945E-47D5-90A1-7115AA57C683}" srcOrd="3" destOrd="0" presId="urn:microsoft.com/office/officeart/2008/layout/RadialCluster"/>
    <dgm:cxn modelId="{7D8EA1BB-06CF-4B86-8749-5BD2B5FF665E}" type="presParOf" srcId="{9D0FE383-D726-4C07-8CB1-85FFDEEBBC7D}" destId="{49DBC3BC-8AC4-464A-B732-D73B4B68A116}" srcOrd="4" destOrd="0" presId="urn:microsoft.com/office/officeart/2008/layout/RadialCluster"/>
    <dgm:cxn modelId="{6624317C-E329-40C8-9279-7976D1C27F15}" type="presParOf" srcId="{9D0FE383-D726-4C07-8CB1-85FFDEEBBC7D}" destId="{2337C078-4039-4D6A-BBB1-48D4C65E80A0}" srcOrd="5" destOrd="0" presId="urn:microsoft.com/office/officeart/2008/layout/RadialCluster"/>
    <dgm:cxn modelId="{AAF8E0D7-5590-42CD-B61B-C25705C4AA05}" type="presParOf" srcId="{9D0FE383-D726-4C07-8CB1-85FFDEEBBC7D}" destId="{D51E1CF7-68AF-489F-9506-87DAEC4E4F5B}" srcOrd="6" destOrd="0" presId="urn:microsoft.com/office/officeart/2008/layout/RadialCluster"/>
    <dgm:cxn modelId="{749A75C6-C92D-4BB0-940C-C993413C1EC7}" type="presParOf" srcId="{9D0FE383-D726-4C07-8CB1-85FFDEEBBC7D}" destId="{A0A0C12E-E87B-4350-95D8-5437B1C2E1C8}" srcOrd="7" destOrd="0" presId="urn:microsoft.com/office/officeart/2008/layout/RadialCluster"/>
    <dgm:cxn modelId="{D46D4795-19D8-4C46-B38E-697FD2F13FA0}" type="presParOf" srcId="{9D0FE383-D726-4C07-8CB1-85FFDEEBBC7D}" destId="{E4E2F35A-74B4-4EAA-AF53-1AF14985BEE9}" srcOrd="8" destOrd="0" presId="urn:microsoft.com/office/officeart/2008/layout/RadialCluster"/>
    <dgm:cxn modelId="{CFA8A486-05A6-4F1E-9682-6C3701F99C04}" type="presParOf" srcId="{9D0FE383-D726-4C07-8CB1-85FFDEEBBC7D}" destId="{857A3698-C1AB-4B9D-846B-A328A708C490}" srcOrd="9" destOrd="0" presId="urn:microsoft.com/office/officeart/2008/layout/RadialCluster"/>
    <dgm:cxn modelId="{F05A2F3A-185A-4BEA-A8AA-707538236F82}" type="presParOf" srcId="{9D0FE383-D726-4C07-8CB1-85FFDEEBBC7D}" destId="{ED56A5A7-88CE-4D07-B7D0-82A47A45A896}" srcOrd="10" destOrd="0" presId="urn:microsoft.com/office/officeart/2008/layout/RadialCluster"/>
    <dgm:cxn modelId="{6FB40403-F631-4210-A814-7B229AB78D09}" type="presParOf" srcId="{9D0FE383-D726-4C07-8CB1-85FFDEEBBC7D}" destId="{D469E24C-5182-45AE-813A-83E09D6BC9E4}" srcOrd="11" destOrd="0" presId="urn:microsoft.com/office/officeart/2008/layout/RadialCluster"/>
    <dgm:cxn modelId="{3BA58215-A6D9-4C25-B401-AA1B959AD052}" type="presParOf" srcId="{9D0FE383-D726-4C07-8CB1-85FFDEEBBC7D}" destId="{2D73DA59-2CFB-45CC-988B-73E7C57F3A70}" srcOrd="12" destOrd="0" presId="urn:microsoft.com/office/officeart/2008/layout/RadialCluster"/>
    <dgm:cxn modelId="{A86DED04-ED65-4B50-913B-FE38D0BC4733}" type="presParOf" srcId="{9D0FE383-D726-4C07-8CB1-85FFDEEBBC7D}" destId="{DAB08752-D00F-4A69-A4C6-18E30A120998}" srcOrd="13" destOrd="0" presId="urn:microsoft.com/office/officeart/2008/layout/RadialCluster"/>
    <dgm:cxn modelId="{6A45A11B-2897-4F9E-8B61-B8365548B5DB}" type="presParOf" srcId="{9D0FE383-D726-4C07-8CB1-85FFDEEBBC7D}" destId="{04D87C29-6E17-433B-AE02-BA93817DB222}"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397E-8496-4034-AB77-E4FBF33F5B1B}">
      <dsp:nvSpPr>
        <dsp:cNvPr id="0" name=""/>
        <dsp:cNvSpPr/>
      </dsp:nvSpPr>
      <dsp:spPr>
        <a:xfrm>
          <a:off x="982696" y="678914"/>
          <a:ext cx="550047" cy="550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fa-IR" sz="2700" kern="1200" dirty="0" smtClean="0">
              <a:latin typeface="Adobe Arabic" panose="02040503050201020203" pitchFamily="18" charset="-78"/>
              <a:cs typeface="Adobe Arabic" panose="02040503050201020203" pitchFamily="18" charset="-78"/>
            </a:rPr>
            <a:t>هنر</a:t>
          </a:r>
          <a:endParaRPr lang="en-US" sz="2700" kern="1200" dirty="0">
            <a:latin typeface="Adobe Arabic" panose="02040503050201020203" pitchFamily="18" charset="-78"/>
            <a:cs typeface="Adobe Arabic" panose="02040503050201020203" pitchFamily="18" charset="-78"/>
          </a:endParaRPr>
        </a:p>
      </dsp:txBody>
      <dsp:txXfrm>
        <a:off x="1009547" y="705765"/>
        <a:ext cx="496345" cy="496345"/>
      </dsp:txXfrm>
    </dsp:sp>
    <dsp:sp modelId="{0C12CCEC-D9E7-481E-9DA4-3FCAAC5FA42E}">
      <dsp:nvSpPr>
        <dsp:cNvPr id="0" name=""/>
        <dsp:cNvSpPr/>
      </dsp:nvSpPr>
      <dsp:spPr>
        <a:xfrm rot="16200000">
          <a:off x="1111803" y="532997"/>
          <a:ext cx="291833" cy="0"/>
        </a:xfrm>
        <a:custGeom>
          <a:avLst/>
          <a:gdLst/>
          <a:ahLst/>
          <a:cxnLst/>
          <a:rect l="0" t="0" r="0" b="0"/>
          <a:pathLst>
            <a:path>
              <a:moveTo>
                <a:pt x="0" y="0"/>
              </a:moveTo>
              <a:lnTo>
                <a:pt x="2918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4AD698-09CE-414F-B158-F9B4EF06C0D3}">
      <dsp:nvSpPr>
        <dsp:cNvPr id="0" name=""/>
        <dsp:cNvSpPr/>
      </dsp:nvSpPr>
      <dsp:spPr>
        <a:xfrm>
          <a:off x="1073454" y="18549"/>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fa-IR" sz="1200" kern="1200" dirty="0" smtClean="0">
              <a:latin typeface="Adobe Arabic" panose="02040503050201020203" pitchFamily="18" charset="-78"/>
              <a:cs typeface="Adobe Arabic" panose="02040503050201020203" pitchFamily="18" charset="-78"/>
            </a:rPr>
            <a:t>نقاشی</a:t>
          </a:r>
          <a:endParaRPr lang="en-US" sz="1200" kern="1200" dirty="0">
            <a:latin typeface="Adobe Arabic" panose="02040503050201020203" pitchFamily="18" charset="-78"/>
            <a:cs typeface="Adobe Arabic" panose="02040503050201020203" pitchFamily="18" charset="-78"/>
          </a:endParaRPr>
        </a:p>
      </dsp:txBody>
      <dsp:txXfrm>
        <a:off x="1091444" y="36539"/>
        <a:ext cx="332551" cy="332551"/>
      </dsp:txXfrm>
    </dsp:sp>
    <dsp:sp modelId="{AF89EDB7-945E-47D5-90A1-7115AA57C683}">
      <dsp:nvSpPr>
        <dsp:cNvPr id="0" name=""/>
        <dsp:cNvSpPr/>
      </dsp:nvSpPr>
      <dsp:spPr>
        <a:xfrm rot="19285714">
          <a:off x="1514889" y="683590"/>
          <a:ext cx="163669" cy="0"/>
        </a:xfrm>
        <a:custGeom>
          <a:avLst/>
          <a:gdLst/>
          <a:ahLst/>
          <a:cxnLst/>
          <a:rect l="0" t="0" r="0" b="0"/>
          <a:pathLst>
            <a:path>
              <a:moveTo>
                <a:pt x="0" y="0"/>
              </a:moveTo>
              <a:lnTo>
                <a:pt x="1636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DBC3BC-8AC4-464A-B732-D73B4B68A116}">
      <dsp:nvSpPr>
        <dsp:cNvPr id="0" name=""/>
        <dsp:cNvSpPr/>
      </dsp:nvSpPr>
      <dsp:spPr>
        <a:xfrm>
          <a:off x="1660705" y="301354"/>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fa-IR" sz="1400" kern="1200" dirty="0" smtClean="0">
              <a:latin typeface="Adobe Arabic" panose="02040503050201020203" pitchFamily="18" charset="-78"/>
              <a:cs typeface="Adobe Arabic" panose="02040503050201020203" pitchFamily="18" charset="-78"/>
            </a:rPr>
            <a:t>سینما</a:t>
          </a:r>
          <a:endParaRPr lang="en-US" sz="1400" kern="1200" dirty="0">
            <a:latin typeface="Adobe Arabic" panose="02040503050201020203" pitchFamily="18" charset="-78"/>
            <a:cs typeface="Adobe Arabic" panose="02040503050201020203" pitchFamily="18" charset="-78"/>
          </a:endParaRPr>
        </a:p>
      </dsp:txBody>
      <dsp:txXfrm>
        <a:off x="1678695" y="319344"/>
        <a:ext cx="332551" cy="332551"/>
      </dsp:txXfrm>
    </dsp:sp>
    <dsp:sp modelId="{2337C078-4039-4D6A-BBB1-48D4C65E80A0}">
      <dsp:nvSpPr>
        <dsp:cNvPr id="0" name=""/>
        <dsp:cNvSpPr/>
      </dsp:nvSpPr>
      <dsp:spPr>
        <a:xfrm rot="771429">
          <a:off x="1529233" y="1047865"/>
          <a:ext cx="280021" cy="0"/>
        </a:xfrm>
        <a:custGeom>
          <a:avLst/>
          <a:gdLst/>
          <a:ahLst/>
          <a:cxnLst/>
          <a:rect l="0" t="0" r="0" b="0"/>
          <a:pathLst>
            <a:path>
              <a:moveTo>
                <a:pt x="0" y="0"/>
              </a:moveTo>
              <a:lnTo>
                <a:pt x="2800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1E1CF7-68AF-489F-9506-87DAEC4E4F5B}">
      <dsp:nvSpPr>
        <dsp:cNvPr id="0" name=""/>
        <dsp:cNvSpPr/>
      </dsp:nvSpPr>
      <dsp:spPr>
        <a:xfrm>
          <a:off x="1805744" y="936812"/>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fa-IR" sz="1000" kern="1200" dirty="0" smtClean="0">
              <a:latin typeface="Adobe Arabic" panose="02040503050201020203" pitchFamily="18" charset="-78"/>
              <a:cs typeface="Adobe Arabic" panose="02040503050201020203" pitchFamily="18" charset="-78"/>
            </a:rPr>
            <a:t>هنر نمایشی</a:t>
          </a:r>
          <a:endParaRPr lang="en-US" sz="1000" kern="1200" dirty="0">
            <a:latin typeface="Adobe Arabic" panose="02040503050201020203" pitchFamily="18" charset="-78"/>
            <a:cs typeface="Adobe Arabic" panose="02040503050201020203" pitchFamily="18" charset="-78"/>
          </a:endParaRPr>
        </a:p>
      </dsp:txBody>
      <dsp:txXfrm>
        <a:off x="1823734" y="954802"/>
        <a:ext cx="332551" cy="332551"/>
      </dsp:txXfrm>
    </dsp:sp>
    <dsp:sp modelId="{A0A0C12E-E87B-4350-95D8-5437B1C2E1C8}">
      <dsp:nvSpPr>
        <dsp:cNvPr id="0" name=""/>
        <dsp:cNvSpPr/>
      </dsp:nvSpPr>
      <dsp:spPr>
        <a:xfrm rot="3857143">
          <a:off x="1321848" y="1337685"/>
          <a:ext cx="241349" cy="0"/>
        </a:xfrm>
        <a:custGeom>
          <a:avLst/>
          <a:gdLst/>
          <a:ahLst/>
          <a:cxnLst/>
          <a:rect l="0" t="0" r="0" b="0"/>
          <a:pathLst>
            <a:path>
              <a:moveTo>
                <a:pt x="0" y="0"/>
              </a:moveTo>
              <a:lnTo>
                <a:pt x="2413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2F35A-74B4-4EAA-AF53-1AF14985BEE9}">
      <dsp:nvSpPr>
        <dsp:cNvPr id="0" name=""/>
        <dsp:cNvSpPr/>
      </dsp:nvSpPr>
      <dsp:spPr>
        <a:xfrm>
          <a:off x="1399354" y="1446409"/>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fa-IR" sz="1000" kern="1200" dirty="0" smtClean="0">
              <a:latin typeface="Adobe Arabic" panose="02040503050201020203" pitchFamily="18" charset="-78"/>
              <a:cs typeface="Adobe Arabic" panose="02040503050201020203" pitchFamily="18" charset="-78"/>
            </a:rPr>
            <a:t>موسیقی</a:t>
          </a:r>
          <a:endParaRPr lang="en-US" sz="1000" kern="1200" dirty="0">
            <a:latin typeface="Adobe Arabic" panose="02040503050201020203" pitchFamily="18" charset="-78"/>
            <a:cs typeface="Adobe Arabic" panose="02040503050201020203" pitchFamily="18" charset="-78"/>
          </a:endParaRPr>
        </a:p>
      </dsp:txBody>
      <dsp:txXfrm>
        <a:off x="1417344" y="1464399"/>
        <a:ext cx="332551" cy="332551"/>
      </dsp:txXfrm>
    </dsp:sp>
    <dsp:sp modelId="{857A3698-C1AB-4B9D-846B-A328A708C490}">
      <dsp:nvSpPr>
        <dsp:cNvPr id="0" name=""/>
        <dsp:cNvSpPr/>
      </dsp:nvSpPr>
      <dsp:spPr>
        <a:xfrm rot="6942857">
          <a:off x="952241" y="1337685"/>
          <a:ext cx="241349" cy="0"/>
        </a:xfrm>
        <a:custGeom>
          <a:avLst/>
          <a:gdLst/>
          <a:ahLst/>
          <a:cxnLst/>
          <a:rect l="0" t="0" r="0" b="0"/>
          <a:pathLst>
            <a:path>
              <a:moveTo>
                <a:pt x="0" y="0"/>
              </a:moveTo>
              <a:lnTo>
                <a:pt x="2413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56A5A7-88CE-4D07-B7D0-82A47A45A896}">
      <dsp:nvSpPr>
        <dsp:cNvPr id="0" name=""/>
        <dsp:cNvSpPr/>
      </dsp:nvSpPr>
      <dsp:spPr>
        <a:xfrm>
          <a:off x="747554" y="1446409"/>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fa-IR" sz="1000" kern="1200" dirty="0" smtClean="0">
              <a:latin typeface="Adobe Arabic" panose="02040503050201020203" pitchFamily="18" charset="-78"/>
              <a:cs typeface="Adobe Arabic" panose="02040503050201020203" pitchFamily="18" charset="-78"/>
            </a:rPr>
            <a:t>تندیس گری</a:t>
          </a:r>
          <a:endParaRPr lang="en-US" sz="1000" kern="1200" dirty="0">
            <a:latin typeface="Adobe Arabic" panose="02040503050201020203" pitchFamily="18" charset="-78"/>
            <a:cs typeface="Adobe Arabic" panose="02040503050201020203" pitchFamily="18" charset="-78"/>
          </a:endParaRPr>
        </a:p>
      </dsp:txBody>
      <dsp:txXfrm>
        <a:off x="765544" y="1464399"/>
        <a:ext cx="332551" cy="332551"/>
      </dsp:txXfrm>
    </dsp:sp>
    <dsp:sp modelId="{D469E24C-5182-45AE-813A-83E09D6BC9E4}">
      <dsp:nvSpPr>
        <dsp:cNvPr id="0" name=""/>
        <dsp:cNvSpPr/>
      </dsp:nvSpPr>
      <dsp:spPr>
        <a:xfrm rot="10028571">
          <a:off x="706185" y="1047865"/>
          <a:ext cx="280021" cy="0"/>
        </a:xfrm>
        <a:custGeom>
          <a:avLst/>
          <a:gdLst/>
          <a:ahLst/>
          <a:cxnLst/>
          <a:rect l="0" t="0" r="0" b="0"/>
          <a:pathLst>
            <a:path>
              <a:moveTo>
                <a:pt x="0" y="0"/>
              </a:moveTo>
              <a:lnTo>
                <a:pt x="2800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3DA59-2CFB-45CC-988B-73E7C57F3A70}">
      <dsp:nvSpPr>
        <dsp:cNvPr id="0" name=""/>
        <dsp:cNvSpPr/>
      </dsp:nvSpPr>
      <dsp:spPr>
        <a:xfrm>
          <a:off x="341163" y="936812"/>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fa-IR" sz="1100" kern="1200" dirty="0" smtClean="0">
              <a:latin typeface="Adobe Arabic" panose="02040503050201020203" pitchFamily="18" charset="-78"/>
              <a:cs typeface="Adobe Arabic" panose="02040503050201020203" pitchFamily="18" charset="-78"/>
            </a:rPr>
            <a:t>معماری</a:t>
          </a:r>
          <a:endParaRPr lang="en-US" sz="1100" kern="1200" dirty="0">
            <a:latin typeface="Adobe Arabic" panose="02040503050201020203" pitchFamily="18" charset="-78"/>
            <a:cs typeface="Adobe Arabic" panose="02040503050201020203" pitchFamily="18" charset="-78"/>
          </a:endParaRPr>
        </a:p>
      </dsp:txBody>
      <dsp:txXfrm>
        <a:off x="359153" y="954802"/>
        <a:ext cx="332551" cy="332551"/>
      </dsp:txXfrm>
    </dsp:sp>
    <dsp:sp modelId="{DAB08752-D00F-4A69-A4C6-18E30A120998}">
      <dsp:nvSpPr>
        <dsp:cNvPr id="0" name=""/>
        <dsp:cNvSpPr/>
      </dsp:nvSpPr>
      <dsp:spPr>
        <a:xfrm rot="13114286">
          <a:off x="836880" y="683590"/>
          <a:ext cx="163669" cy="0"/>
        </a:xfrm>
        <a:custGeom>
          <a:avLst/>
          <a:gdLst/>
          <a:ahLst/>
          <a:cxnLst/>
          <a:rect l="0" t="0" r="0" b="0"/>
          <a:pathLst>
            <a:path>
              <a:moveTo>
                <a:pt x="0" y="0"/>
              </a:moveTo>
              <a:lnTo>
                <a:pt x="1636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D87C29-6E17-433B-AE02-BA93817DB222}">
      <dsp:nvSpPr>
        <dsp:cNvPr id="0" name=""/>
        <dsp:cNvSpPr/>
      </dsp:nvSpPr>
      <dsp:spPr>
        <a:xfrm>
          <a:off x="486202" y="301354"/>
          <a:ext cx="368531" cy="368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fa-IR" sz="1200" kern="1200" dirty="0" smtClean="0">
              <a:latin typeface="Adobe Arabic" panose="02040503050201020203" pitchFamily="18" charset="-78"/>
              <a:cs typeface="Adobe Arabic" panose="02040503050201020203" pitchFamily="18" charset="-78"/>
            </a:rPr>
            <a:t>ادبیات</a:t>
          </a:r>
          <a:endParaRPr lang="en-US" sz="1200" kern="1200" dirty="0">
            <a:latin typeface="Adobe Arabic" panose="02040503050201020203" pitchFamily="18" charset="-78"/>
            <a:cs typeface="Adobe Arabic" panose="02040503050201020203" pitchFamily="18" charset="-78"/>
          </a:endParaRPr>
        </a:p>
      </dsp:txBody>
      <dsp:txXfrm>
        <a:off x="504192" y="319344"/>
        <a:ext cx="332551" cy="33255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5/2/2020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5/2/2020</a:t>
            </a:fld>
            <a:endParaRPr/>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hf sldNum="0" hdr="0" ftr="0" dt="0"/>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413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218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662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450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099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1893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871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392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706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414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643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0256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754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661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007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150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080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155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326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390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930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394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32864" y="1587504"/>
            <a:ext cx="7078274" cy="1354666"/>
          </a:xfrm>
        </p:spPr>
        <p:txBody>
          <a:bodyPr>
            <a:normAutofit/>
          </a:bodyPr>
          <a:lstStyle>
            <a:lvl1pPr algn="ctr">
              <a:lnSpc>
                <a:spcPct val="90000"/>
              </a:lnSpc>
              <a:defRPr sz="36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036849" y="3047604"/>
            <a:ext cx="7074290" cy="825898"/>
          </a:xfrm>
        </p:spPr>
        <p:txBody>
          <a:bodyPr>
            <a:normAutofit/>
          </a:bodyPr>
          <a:lstStyle>
            <a:lvl1pPr marL="0" indent="0" algn="ctr">
              <a:spcBef>
                <a:spcPts val="0"/>
              </a:spcBef>
              <a:buNone/>
              <a:defRPr sz="1500" cap="all"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0D1F26F1-6EC9-4E46-BC37-CEA6F06F86AD}" type="datetime1">
              <a:rPr lang="en-US" smtClean="0"/>
              <a:t>5/2/2020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914401" y="1333500"/>
            <a:ext cx="7306712" cy="60960"/>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914401" y="4042833"/>
            <a:ext cx="7306712" cy="60960"/>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857A413-A5AA-4A89-A34B-3A3F639B3FE8}" type="datetime1">
              <a:rPr lang="en-US" smtClean="0"/>
              <a:t>5/2/2020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7844" y="362480"/>
            <a:ext cx="876528" cy="471752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3447" y="362480"/>
            <a:ext cx="6311957" cy="471752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4145A6A-6E0A-40E5-9D21-AEE8EB8908BC}" type="datetime1">
              <a:rPr lang="en-US" smtClean="0"/>
              <a:t>5/2/2020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D0D3CC8D-F8FD-46F9-903D-AD2E4945FB2A}" type="datetime1">
              <a:rPr lang="en-US" smtClean="0"/>
              <a:t>5/2/2020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825500"/>
            <a:ext cx="7010399" cy="1862669"/>
          </a:xfrm>
        </p:spPr>
        <p:txBody>
          <a:bodyPr anchor="b">
            <a:normAutofit/>
          </a:bodyPr>
          <a:lstStyle>
            <a:lvl1pPr algn="ctr">
              <a:lnSpc>
                <a:spcPct val="90000"/>
              </a:lnSpc>
              <a:defRPr sz="3600" b="0" cap="none" baseline="0"/>
            </a:lvl1pPr>
          </a:lstStyle>
          <a:p>
            <a:r>
              <a:rPr lang="en-US" smtClean="0"/>
              <a:t>Click to edit Master title style</a:t>
            </a:r>
            <a:endParaRPr/>
          </a:p>
        </p:txBody>
      </p:sp>
      <p:sp>
        <p:nvSpPr>
          <p:cNvPr id="3" name="Text Placeholder 2"/>
          <p:cNvSpPr>
            <a:spLocks noGrp="1"/>
          </p:cNvSpPr>
          <p:nvPr>
            <p:ph type="body" idx="1"/>
          </p:nvPr>
        </p:nvSpPr>
        <p:spPr>
          <a:xfrm>
            <a:off x="1066801" y="3111500"/>
            <a:ext cx="7010399" cy="1016000"/>
          </a:xfrm>
        </p:spPr>
        <p:txBody>
          <a:bodyPr anchor="t"/>
          <a:lstStyle>
            <a:lvl1pPr marL="0" indent="0" algn="ctr">
              <a:spcBef>
                <a:spcPts val="0"/>
              </a:spcBef>
              <a:buNone/>
              <a:defRPr sz="1500" cap="all"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CD0ADB49-6490-4382-A687-97137E2F2E94}" type="datetime1">
              <a:rPr lang="en-US" smtClean="0"/>
              <a:t>5/2/2020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2455976" y="2896447"/>
            <a:ext cx="4232051" cy="45720"/>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502833"/>
            <a:ext cx="3581400" cy="35560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02833"/>
            <a:ext cx="3581400" cy="355600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baseline="0"/>
            </a:lvl8pPr>
            <a:lvl9pPr>
              <a:defRPr sz="135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90A18C5-F9A8-47AC-B179-176FA7BD7F1C}" type="datetime1">
              <a:rPr lang="en-US" smtClean="0"/>
              <a:t>5/2/2020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7448" y="1502833"/>
            <a:ext cx="3578286" cy="592667"/>
          </a:xfrm>
        </p:spPr>
        <p:txBody>
          <a:bodyPr anchor="ctr">
            <a:normAutofit/>
          </a:bodyPr>
          <a:lstStyle>
            <a:lvl1pPr marL="0" indent="0">
              <a:lnSpc>
                <a:spcPct val="90000"/>
              </a:lnSpc>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14400" y="2095500"/>
            <a:ext cx="3581400" cy="2963333"/>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1248" y="1502833"/>
            <a:ext cx="3578286" cy="592667"/>
          </a:xfrm>
        </p:spPr>
        <p:txBody>
          <a:bodyPr anchor="ctr">
            <a:normAutofit/>
          </a:bodyPr>
          <a:lstStyle>
            <a:lvl1pPr marL="0" indent="0">
              <a:lnSpc>
                <a:spcPct val="90000"/>
              </a:lnSpc>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8200" y="2095500"/>
            <a:ext cx="3581400" cy="2963333"/>
          </a:xfrm>
        </p:spPr>
        <p:txBody>
          <a:bodyPr>
            <a:normAutofit/>
          </a:bodyPr>
          <a:lstStyle>
            <a:lvl1pPr>
              <a:spcBef>
                <a:spcPts val="12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FCD70EA9-53C9-4D86-BE70-C6DED1990514}" type="datetime1">
              <a:rPr lang="en-US" smtClean="0"/>
              <a:t>5/2/2020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5F571F53-4197-4BC7-AB85-138D9E8F36DA}" type="datetime1">
              <a:rPr lang="en-US" smtClean="0"/>
              <a:t>5/2/2020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DED3F734-A1D4-4C7C-9558-B213EBE8BF35}" type="datetime1">
              <a:rPr lang="en-US" smtClean="0"/>
              <a:t>5/2/2020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914401" y="1502835"/>
            <a:ext cx="4953001" cy="355600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6000" y="1502835"/>
            <a:ext cx="2133601" cy="3556001"/>
          </a:xfrm>
        </p:spPr>
        <p:txBody>
          <a:bodyPr>
            <a:normAutofit/>
          </a:bodyPr>
          <a:lstStyle>
            <a:lvl1pPr marL="0" indent="0">
              <a:spcBef>
                <a:spcPts val="1200"/>
              </a:spcBef>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63D7427C-87B4-41D8-AB2A-B7AF7A188FCE}" type="datetime1">
              <a:rPr lang="en-US" smtClean="0"/>
              <a:t>5/2/2020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400" b="0"/>
            </a:lvl1pPr>
          </a:lstStyle>
          <a:p>
            <a:r>
              <a:rPr lang="en-US" smtClean="0"/>
              <a:t>Click to edit Master title style</a:t>
            </a:r>
            <a:endParaRPr/>
          </a:p>
        </p:txBody>
      </p:sp>
      <p:sp>
        <p:nvSpPr>
          <p:cNvPr id="8" name="Rectangle 7"/>
          <p:cNvSpPr/>
          <p:nvPr/>
        </p:nvSpPr>
        <p:spPr>
          <a:xfrm>
            <a:off x="914400" y="1502833"/>
            <a:ext cx="4953000" cy="35560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3" name="Picture Placeholder 2" descr="An empty placeholder to add an image. Click on the placeholder and select the image that you wish to add."/>
          <p:cNvSpPr>
            <a:spLocks noGrp="1"/>
          </p:cNvSpPr>
          <p:nvPr>
            <p:ph type="pic" idx="1"/>
          </p:nvPr>
        </p:nvSpPr>
        <p:spPr>
          <a:xfrm>
            <a:off x="1004316" y="1604433"/>
            <a:ext cx="4773168" cy="3352800"/>
          </a:xfrm>
          <a:solidFill>
            <a:schemeClr val="bg2"/>
          </a:solidFill>
        </p:spPr>
        <p:txBody>
          <a:bodyPr tIns="9144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6096000" y="1502834"/>
            <a:ext cx="2133601" cy="3471333"/>
          </a:xfrm>
        </p:spPr>
        <p:txBody>
          <a:bodyPr>
            <a:normAutofit/>
          </a:bodyPr>
          <a:lstStyle>
            <a:lvl1pPr marL="0" indent="0">
              <a:spcBef>
                <a:spcPts val="1200"/>
              </a:spcBef>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C73D62C9-014D-4549-809F-707A68A5FBD4}" type="datetime1">
              <a:rPr lang="en-US" smtClean="0"/>
              <a:t>5/2/2020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0"/>
            <a:ext cx="9144000" cy="5715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1800"/>
          </a:p>
        </p:txBody>
      </p:sp>
      <p:sp>
        <p:nvSpPr>
          <p:cNvPr id="8" name="Rounded Rectangle 7"/>
          <p:cNvSpPr/>
          <p:nvPr/>
        </p:nvSpPr>
        <p:spPr>
          <a:xfrm>
            <a:off x="228601" y="251460"/>
            <a:ext cx="8686800" cy="5212080"/>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sz="1350"/>
          </a:p>
        </p:txBody>
      </p:sp>
      <p:sp>
        <p:nvSpPr>
          <p:cNvPr id="2" name="Title Placeholder 1"/>
          <p:cNvSpPr>
            <a:spLocks noGrp="1"/>
          </p:cNvSpPr>
          <p:nvPr>
            <p:ph type="title"/>
          </p:nvPr>
        </p:nvSpPr>
        <p:spPr>
          <a:xfrm>
            <a:off x="914401" y="359833"/>
            <a:ext cx="7315200" cy="973667"/>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1" y="1502833"/>
            <a:ext cx="7315200" cy="3556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914400" y="5143500"/>
            <a:ext cx="5562601" cy="254000"/>
          </a:xfrm>
          <a:prstGeom prst="rect">
            <a:avLst/>
          </a:prstGeom>
        </p:spPr>
        <p:txBody>
          <a:bodyPr vert="horz" lIns="91440" tIns="45720" rIns="91440" bIns="45720" rtlCol="0" anchor="ctr"/>
          <a:lstStyle>
            <a:lvl1pPr algn="l">
              <a:defRPr sz="825">
                <a:solidFill>
                  <a:schemeClr val="tx1"/>
                </a:solidFill>
              </a:defRPr>
            </a:lvl1pPr>
          </a:lstStyle>
          <a:p>
            <a:endParaRPr/>
          </a:p>
        </p:txBody>
      </p:sp>
      <p:sp>
        <p:nvSpPr>
          <p:cNvPr id="4" name="Date Placeholder 3"/>
          <p:cNvSpPr>
            <a:spLocks noGrp="1"/>
          </p:cNvSpPr>
          <p:nvPr>
            <p:ph type="dt" sz="half" idx="2"/>
          </p:nvPr>
        </p:nvSpPr>
        <p:spPr>
          <a:xfrm>
            <a:off x="6629400" y="5143500"/>
            <a:ext cx="914401" cy="254000"/>
          </a:xfrm>
          <a:prstGeom prst="rect">
            <a:avLst/>
          </a:prstGeom>
        </p:spPr>
        <p:txBody>
          <a:bodyPr vert="horz" lIns="91440" tIns="45720" rIns="91440" bIns="45720" rtlCol="0" anchor="ctr"/>
          <a:lstStyle>
            <a:lvl1pPr algn="r">
              <a:defRPr sz="825">
                <a:solidFill>
                  <a:schemeClr val="tx1"/>
                </a:solidFill>
              </a:defRPr>
            </a:lvl1pPr>
          </a:lstStyle>
          <a:p>
            <a:fld id="{393F3E7A-1296-4640-A25B-44F76E4970A9}" type="datetime1">
              <a:rPr lang="en-US" smtClean="0"/>
              <a:t>5/2/2020</a:t>
            </a:fld>
            <a:endParaRPr/>
          </a:p>
        </p:txBody>
      </p:sp>
      <p:sp>
        <p:nvSpPr>
          <p:cNvPr id="6" name="Slide Number Placeholder 5"/>
          <p:cNvSpPr>
            <a:spLocks noGrp="1"/>
          </p:cNvSpPr>
          <p:nvPr>
            <p:ph type="sldNum" sz="quarter" idx="4"/>
          </p:nvPr>
        </p:nvSpPr>
        <p:spPr>
          <a:xfrm>
            <a:off x="7696201" y="5143500"/>
            <a:ext cx="533400" cy="254000"/>
          </a:xfrm>
          <a:prstGeom prst="rect">
            <a:avLst/>
          </a:prstGeom>
        </p:spPr>
        <p:txBody>
          <a:bodyPr vert="horz" lIns="91440" tIns="45720" rIns="91440" bIns="45720" rtlCol="0" anchor="ctr"/>
          <a:lstStyle>
            <a:lvl1pPr algn="r">
              <a:defRPr sz="825">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spcBef>
          <a:spcPct val="0"/>
        </a:spcBef>
        <a:buNone/>
        <a:defRPr sz="2400" kern="1200">
          <a:solidFill>
            <a:schemeClr val="tx1"/>
          </a:solidFill>
          <a:latin typeface="+mj-lt"/>
          <a:ea typeface="+mj-ea"/>
          <a:cs typeface="+mj-cs"/>
        </a:defRPr>
      </a:lvl1pPr>
    </p:titleStyle>
    <p:body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hyperlink" Target="https://fa.wikipedia.org/wiki/%D8%AA%D9%81%D8%AA" TargetMode="External"/><Relationship Id="rId13" Type="http://schemas.openxmlformats.org/officeDocument/2006/relationships/hyperlink" Target="https://fa.wikipedia.org/wiki/%D8%AA%D8%A8%D8%AE%DB%8C%D8%B1" TargetMode="External"/><Relationship Id="rId3" Type="http://schemas.openxmlformats.org/officeDocument/2006/relationships/hyperlink" Target="https://fa.wikipedia.org/wiki/%D8%AE%D8%B1%D8%A7%D9%86%D9%82" TargetMode="External"/><Relationship Id="rId7" Type="http://schemas.openxmlformats.org/officeDocument/2006/relationships/hyperlink" Target="https://fa.wikipedia.org/wiki/%D8%A7%D8%B5%D9%81%D9%87%D8%A7%D9%86" TargetMode="External"/><Relationship Id="rId12" Type="http://schemas.openxmlformats.org/officeDocument/2006/relationships/hyperlink" Target="https://fa.wikipedia.org/wiki/%D9%81%D9%84%D8%A7%D8%AA" TargetMode="External"/><Relationship Id="rId2" Type="http://schemas.openxmlformats.org/officeDocument/2006/relationships/hyperlink" Target="https://fa.wikipedia.org/wiki/%D8%B4%DB%8C%D8%B1%DA%A9%D9%88%D9%87_(%D8%AA%D9%81%D8%AA)" TargetMode="External"/><Relationship Id="rId1" Type="http://schemas.openxmlformats.org/officeDocument/2006/relationships/slideLayout" Target="../slideLayouts/slideLayout2.xml"/><Relationship Id="rId6" Type="http://schemas.openxmlformats.org/officeDocument/2006/relationships/hyperlink" Target="https://fa.wikipedia.org/wiki/%D8%A8%D8%A7%D9%81%D9%82" TargetMode="External"/><Relationship Id="rId11" Type="http://schemas.openxmlformats.org/officeDocument/2006/relationships/hyperlink" Target="https://fa.wikipedia.org/wiki/%D9%81%D9%84%D8%A7%D8%AA_%D8%A7%DB%8C%D8%B1%D8%A7%D9%86" TargetMode="External"/><Relationship Id="rId5" Type="http://schemas.openxmlformats.org/officeDocument/2006/relationships/hyperlink" Target="https://fa.wikipedia.org/wiki/%D8%A7%D8%B1%D8%AF%DA%A9%D8%A7%D9%86_(%DB%8C%D8%B2%D8%AF)" TargetMode="External"/><Relationship Id="rId10" Type="http://schemas.openxmlformats.org/officeDocument/2006/relationships/hyperlink" Target="https://fa.wikipedia.org/wiki/%D9%85%D9%87%D8%B1%DB%8C%D8%B2" TargetMode="External"/><Relationship Id="rId4" Type="http://schemas.openxmlformats.org/officeDocument/2006/relationships/hyperlink" Target="https://fa.wikipedia.org/wiki/%D9%85%DB%8C%D8%A8%D8%AF" TargetMode="External"/><Relationship Id="rId9" Type="http://schemas.openxmlformats.org/officeDocument/2006/relationships/hyperlink" Target="https://fa.wikipedia.org/wiki/%D8%A7%D8%A8%D8%B1%DA%A9%D9%88%D9%87"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rchdaily.com/142776/young-centre-for-the-performing-arts-kpmb-architec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archdaily.com/776209/theatre-de-kampanje-van-dongen-koschuc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90525"/>
            <a:ext cx="7076431" cy="819149"/>
          </a:xfrm>
        </p:spPr>
        <p:txBody>
          <a:bodyPr>
            <a:normAutofit/>
          </a:bodyPr>
          <a:lstStyle/>
          <a:p>
            <a:pPr rtl="1"/>
            <a:r>
              <a:rPr lang="fa-IR" sz="2400" b="1" dirty="0">
                <a:latin typeface="Adobe Arabic" panose="02040503050201020203" pitchFamily="18" charset="-78"/>
                <a:cs typeface="Adobe Arabic" panose="02040503050201020203" pitchFamily="18" charset="-78"/>
              </a:rPr>
              <a:t>دانشگاه فني و حرفه اي استان يزد</a:t>
            </a:r>
            <a:r>
              <a:rPr lang="en-US" sz="2400" i="1" dirty="0">
                <a:latin typeface="Adobe Arabic" panose="02040503050201020203" pitchFamily="18" charset="-78"/>
                <a:cs typeface="Adobe Arabic" panose="02040503050201020203" pitchFamily="18" charset="-78"/>
              </a:rPr>
              <a:t/>
            </a:r>
            <a:br>
              <a:rPr lang="en-US" sz="2400" i="1" dirty="0">
                <a:latin typeface="Adobe Arabic" panose="02040503050201020203" pitchFamily="18" charset="-78"/>
                <a:cs typeface="Adobe Arabic" panose="02040503050201020203" pitchFamily="18" charset="-78"/>
              </a:rPr>
            </a:br>
            <a:r>
              <a:rPr lang="fa-IR" sz="2400" b="1" dirty="0">
                <a:latin typeface="Adobe Arabic" panose="02040503050201020203" pitchFamily="18" charset="-78"/>
                <a:cs typeface="Adobe Arabic" panose="02040503050201020203" pitchFamily="18" charset="-78"/>
              </a:rPr>
              <a:t>دانشکده فنی شهيد صدوقي</a:t>
            </a:r>
            <a:endParaRPr lang="en-US" sz="2400" i="1"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914401" y="1485900"/>
            <a:ext cx="7072448" cy="4514850"/>
          </a:xfrm>
        </p:spPr>
        <p:txBody>
          <a:bodyPr>
            <a:normAutofit fontScale="85000" lnSpcReduction="20000"/>
          </a:bodyPr>
          <a:lstStyle/>
          <a:p>
            <a:pPr>
              <a:lnSpc>
                <a:spcPct val="150000"/>
              </a:lnSpc>
            </a:pPr>
            <a:r>
              <a:rPr lang="fa-IR" sz="2100" b="1" dirty="0">
                <a:latin typeface="Adobe Arabic" panose="02040503050201020203" pitchFamily="18" charset="-78"/>
                <a:cs typeface="Adobe Arabic" panose="02040503050201020203" pitchFamily="18" charset="-78"/>
              </a:rPr>
              <a:t>گزارش طرح نهایی </a:t>
            </a:r>
            <a:r>
              <a:rPr lang="fa-IR" sz="2100" b="1" dirty="0" smtClean="0">
                <a:latin typeface="Adobe Arabic" panose="02040503050201020203" pitchFamily="18" charset="-78"/>
                <a:cs typeface="Adobe Arabic" panose="02040503050201020203" pitchFamily="18" charset="-78"/>
              </a:rPr>
              <a:t>جهت دريافت </a:t>
            </a:r>
            <a:r>
              <a:rPr lang="fa-IR" sz="2100" b="1" dirty="0">
                <a:latin typeface="Adobe Arabic" panose="02040503050201020203" pitchFamily="18" charset="-78"/>
                <a:cs typeface="Adobe Arabic" panose="02040503050201020203" pitchFamily="18" charset="-78"/>
              </a:rPr>
              <a:t>درجه کارشناسي ناپيوسته معماری</a:t>
            </a:r>
          </a:p>
          <a:p>
            <a:pPr>
              <a:lnSpc>
                <a:spcPct val="150000"/>
              </a:lnSpc>
            </a:pPr>
            <a:endParaRPr lang="fa-IR" sz="2100" b="1" dirty="0">
              <a:latin typeface="Adobe Arabic" panose="02040503050201020203" pitchFamily="18" charset="-78"/>
              <a:cs typeface="Adobe Arabic" panose="02040503050201020203" pitchFamily="18" charset="-78"/>
            </a:endParaRPr>
          </a:p>
          <a:p>
            <a:pPr>
              <a:lnSpc>
                <a:spcPct val="150000"/>
              </a:lnSpc>
            </a:pPr>
            <a:r>
              <a:rPr lang="fa-IR" sz="2100" b="1" dirty="0" smtClean="0">
                <a:latin typeface="Adobe Arabic" panose="02040503050201020203" pitchFamily="18" charset="-78"/>
                <a:cs typeface="Adobe Arabic" panose="02040503050201020203" pitchFamily="18" charset="-78"/>
              </a:rPr>
              <a:t>عنوان:</a:t>
            </a:r>
            <a:r>
              <a:rPr lang="fa-IR" sz="2100" u="sng" dirty="0" smtClean="0">
                <a:solidFill>
                  <a:srgbClr val="FFFF00"/>
                </a:solidFill>
                <a:latin typeface="Adobe Arabic" panose="02040503050201020203" pitchFamily="18" charset="-78"/>
                <a:cs typeface="Adobe Arabic" panose="02040503050201020203" pitchFamily="18" charset="-78"/>
              </a:rPr>
              <a:t>عنوان طرح نهایی</a:t>
            </a:r>
            <a:endParaRPr lang="fa-IR" sz="2100" u="sng" dirty="0">
              <a:solidFill>
                <a:srgbClr val="FFFF00"/>
              </a:solidFill>
              <a:latin typeface="Adobe Arabic" panose="02040503050201020203" pitchFamily="18" charset="-78"/>
              <a:cs typeface="Adobe Arabic" panose="02040503050201020203" pitchFamily="18" charset="-78"/>
            </a:endParaRPr>
          </a:p>
          <a:p>
            <a:pPr>
              <a:lnSpc>
                <a:spcPct val="150000"/>
              </a:lnSpc>
            </a:pPr>
            <a:endParaRPr lang="fa-IR" sz="2100" b="1" dirty="0">
              <a:latin typeface="Adobe Arabic" panose="02040503050201020203" pitchFamily="18" charset="-78"/>
              <a:cs typeface="Adobe Arabic" panose="02040503050201020203" pitchFamily="18" charset="-78"/>
            </a:endParaRPr>
          </a:p>
          <a:p>
            <a:pPr>
              <a:lnSpc>
                <a:spcPct val="150000"/>
              </a:lnSpc>
            </a:pPr>
            <a:r>
              <a:rPr lang="fa-IR" sz="2100" b="1" dirty="0">
                <a:latin typeface="Adobe Arabic" panose="02040503050201020203" pitchFamily="18" charset="-78"/>
                <a:cs typeface="Adobe Arabic" panose="02040503050201020203" pitchFamily="18" charset="-78"/>
              </a:rPr>
              <a:t>استاد </a:t>
            </a:r>
            <a:r>
              <a:rPr lang="fa-IR" sz="2100" b="1" dirty="0" smtClean="0">
                <a:latin typeface="Adobe Arabic" panose="02040503050201020203" pitchFamily="18" charset="-78"/>
                <a:cs typeface="Adobe Arabic" panose="02040503050201020203" pitchFamily="18" charset="-78"/>
              </a:rPr>
              <a:t>راهنما: </a:t>
            </a:r>
            <a:r>
              <a:rPr lang="fa-IR" sz="2100" u="sng" dirty="0" smtClean="0">
                <a:solidFill>
                  <a:srgbClr val="FFFF00"/>
                </a:solidFill>
                <a:latin typeface="Adobe Arabic" panose="02040503050201020203" pitchFamily="18" charset="-78"/>
                <a:cs typeface="Adobe Arabic" panose="02040503050201020203" pitchFamily="18" charset="-78"/>
              </a:rPr>
              <a:t>نام استاد راهنما</a:t>
            </a:r>
          </a:p>
          <a:p>
            <a:pPr>
              <a:lnSpc>
                <a:spcPct val="150000"/>
              </a:lnSpc>
            </a:pPr>
            <a:endParaRPr lang="fa-IR" sz="2100" dirty="0">
              <a:latin typeface="Adobe Arabic" panose="02040503050201020203" pitchFamily="18" charset="-78"/>
              <a:cs typeface="Adobe Arabic" panose="02040503050201020203" pitchFamily="18" charset="-78"/>
            </a:endParaRPr>
          </a:p>
          <a:p>
            <a:pPr>
              <a:lnSpc>
                <a:spcPct val="150000"/>
              </a:lnSpc>
            </a:pPr>
            <a:r>
              <a:rPr lang="fa-IR" sz="2100" b="1" dirty="0" smtClean="0">
                <a:latin typeface="Adobe Arabic" panose="02040503050201020203" pitchFamily="18" charset="-78"/>
                <a:cs typeface="Adobe Arabic" panose="02040503050201020203" pitchFamily="18" charset="-78"/>
              </a:rPr>
              <a:t>نگارش: </a:t>
            </a:r>
            <a:r>
              <a:rPr lang="fa-IR" sz="2100" b="1" u="sng" dirty="0" smtClean="0">
                <a:solidFill>
                  <a:srgbClr val="FFFF00"/>
                </a:solidFill>
                <a:latin typeface="Adobe Arabic" panose="02040503050201020203" pitchFamily="18" charset="-78"/>
                <a:cs typeface="Adobe Arabic" panose="02040503050201020203" pitchFamily="18" charset="-78"/>
              </a:rPr>
              <a:t>نام دانشجو</a:t>
            </a:r>
            <a:endParaRPr lang="fa-IR" b="1" u="sng" dirty="0" smtClean="0">
              <a:solidFill>
                <a:srgbClr val="FFFF00"/>
              </a:solidFill>
            </a:endParaRPr>
          </a:p>
          <a:p>
            <a:endParaRPr lang="fa-IR" b="1" dirty="0"/>
          </a:p>
          <a:p>
            <a:endParaRPr lang="fa-IR" b="1" dirty="0" smtClean="0"/>
          </a:p>
          <a:p>
            <a:endParaRPr lang="fa-IR" b="1" i="1" dirty="0" smtClean="0"/>
          </a:p>
          <a:p>
            <a:endParaRPr lang="fa-IR" i="1" dirty="0" smtClean="0"/>
          </a:p>
          <a:p>
            <a:endParaRPr lang="fa-IR" i="1" dirty="0"/>
          </a:p>
          <a:p>
            <a:endParaRPr lang="fa-IR" sz="2250" i="1" dirty="0"/>
          </a:p>
          <a:p>
            <a:endParaRPr lang="en-US" sz="2250" i="1" dirty="0"/>
          </a:p>
          <a:p>
            <a:r>
              <a:rPr lang="fa-IR" sz="2250" u="sng" dirty="0" smtClean="0">
                <a:solidFill>
                  <a:srgbClr val="FFFF00"/>
                </a:solidFill>
                <a:latin typeface="Adobe Arabic" panose="02040503050201020203" pitchFamily="18" charset="-78"/>
                <a:cs typeface="Adobe Arabic" panose="02040503050201020203" pitchFamily="18" charset="-78"/>
              </a:rPr>
              <a:t>فروردین</a:t>
            </a:r>
            <a:r>
              <a:rPr lang="fa-IR" sz="2250" dirty="0" smtClean="0">
                <a:latin typeface="Adobe Arabic" panose="02040503050201020203" pitchFamily="18" charset="-78"/>
                <a:cs typeface="Adobe Arabic" panose="02040503050201020203" pitchFamily="18" charset="-78"/>
              </a:rPr>
              <a:t> 1399</a:t>
            </a:r>
            <a:endParaRPr lang="en-US" sz="2250" i="1" dirty="0">
              <a:latin typeface="Adobe Arabic" panose="02040503050201020203" pitchFamily="18" charset="-78"/>
              <a:cs typeface="Adobe Arabic" panose="02040503050201020203" pitchFamily="18" charset="-78"/>
            </a:endParaRPr>
          </a:p>
          <a:p>
            <a:endParaRPr lang="en-US" i="1" dirty="0"/>
          </a:p>
          <a:p>
            <a:endParaRPr lang="en-US" i="1" dirty="0"/>
          </a:p>
          <a:p>
            <a:r>
              <a:rPr lang="en-US" b="1" dirty="0" smtClean="0"/>
              <a:t> </a:t>
            </a:r>
            <a:r>
              <a:rPr lang="fa-IR" b="1" dirty="0" smtClean="0"/>
              <a:t> </a:t>
            </a:r>
            <a:endParaRPr lang="en-US" dirty="0"/>
          </a:p>
        </p:txBody>
      </p:sp>
      <p:pic>
        <p:nvPicPr>
          <p:cNvPr id="5" name="Picture 4"/>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1066800" y="342898"/>
            <a:ext cx="739454" cy="914401"/>
          </a:xfrm>
          <a:prstGeom prst="rect">
            <a:avLst/>
          </a:prstGeom>
        </p:spPr>
      </p:pic>
      <p:pic>
        <p:nvPicPr>
          <p:cNvPr id="4" name="Picture 3"/>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7315200" y="342898"/>
            <a:ext cx="762001" cy="914401"/>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10</a:t>
            </a:fld>
            <a:endParaRPr lang="en-US"/>
          </a:p>
        </p:txBody>
      </p:sp>
      <p:sp>
        <p:nvSpPr>
          <p:cNvPr id="7" name="Title 1"/>
          <p:cNvSpPr txBox="1">
            <a:spLocks/>
          </p:cNvSpPr>
          <p:nvPr/>
        </p:nvSpPr>
        <p:spPr>
          <a:xfrm>
            <a:off x="3943350" y="514350"/>
            <a:ext cx="4912995" cy="457200"/>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r" rtl="1"/>
            <a:r>
              <a:rPr lang="fa-IR" sz="2400" b="1" dirty="0">
                <a:latin typeface="Adobe Arabic" panose="02040503050201020203" pitchFamily="18" charset="-78"/>
                <a:cs typeface="Adobe Arabic" panose="02040503050201020203" pitchFamily="18" charset="-78"/>
              </a:rPr>
              <a:t>فصل سوم: </a:t>
            </a:r>
            <a:r>
              <a:rPr lang="ar-SA" sz="2400" b="1" dirty="0">
                <a:latin typeface="Adobe Arabic" panose="02040503050201020203" pitchFamily="18" charset="-78"/>
                <a:cs typeface="Adobe Arabic" panose="02040503050201020203" pitchFamily="18" charset="-78"/>
              </a:rPr>
              <a:t>معرفی و تحلیل مصادیق و نمونه های مشابه</a:t>
            </a:r>
            <a:endParaRPr lang="en-US" sz="2400" b="1" dirty="0">
              <a:latin typeface="Adobe Arabic" panose="02040503050201020203" pitchFamily="18" charset="-78"/>
              <a:cs typeface="Adobe Arabic" panose="02040503050201020203" pitchFamily="18" charset="-78"/>
            </a:endParaRPr>
          </a:p>
        </p:txBody>
      </p:sp>
      <p:sp>
        <p:nvSpPr>
          <p:cNvPr id="5" name="Content Placeholder 2"/>
          <p:cNvSpPr txBox="1">
            <a:spLocks/>
          </p:cNvSpPr>
          <p:nvPr/>
        </p:nvSpPr>
        <p:spPr>
          <a:xfrm>
            <a:off x="4495800" y="3147387"/>
            <a:ext cx="4070049"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chemeClr val="accent3">
                    <a:lumMod val="40000"/>
                    <a:lumOff val="60000"/>
                  </a:schemeClr>
                </a:solidFill>
                <a:latin typeface="Adobe Arabic" panose="02040503050201020203" pitchFamily="18" charset="-78"/>
              </a:rPr>
              <a:t>** معرفی حداقل 3 نمونه مشابه داخلی و خارجی که باید شامل تصاویر،توضیحات،و نقشه های آن نمونه باشد</a:t>
            </a:r>
            <a:endParaRPr lang="en-US" sz="1400" b="1" u="sng" dirty="0">
              <a:solidFill>
                <a:schemeClr val="accent3">
                  <a:lumMod val="40000"/>
                  <a:lumOff val="60000"/>
                </a:schemeClr>
              </a:solidFill>
              <a:latin typeface="Adobe Arabic" panose="02040503050201020203" pitchFamily="18" charset="-78"/>
            </a:endParaRPr>
          </a:p>
        </p:txBody>
      </p:sp>
    </p:spTree>
    <p:extLst>
      <p:ext uri="{BB962C8B-B14F-4D97-AF65-F5344CB8AC3E}">
        <p14:creationId xmlns:p14="http://schemas.microsoft.com/office/powerpoint/2010/main" val="108641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11</a:t>
            </a:fld>
            <a:endParaRPr lang="en-US"/>
          </a:p>
        </p:txBody>
      </p:sp>
      <p:sp>
        <p:nvSpPr>
          <p:cNvPr id="7" name="Title 1"/>
          <p:cNvSpPr txBox="1">
            <a:spLocks/>
          </p:cNvSpPr>
          <p:nvPr/>
        </p:nvSpPr>
        <p:spPr>
          <a:xfrm>
            <a:off x="3943350" y="514350"/>
            <a:ext cx="4912995" cy="457200"/>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r" rtl="1"/>
            <a:r>
              <a:rPr lang="fa-IR" sz="2400" b="1" dirty="0">
                <a:latin typeface="Adobe Arabic" panose="02040503050201020203" pitchFamily="18" charset="-78"/>
                <a:cs typeface="Adobe Arabic" panose="02040503050201020203" pitchFamily="18" charset="-78"/>
              </a:rPr>
              <a:t>فصل سوم: </a:t>
            </a:r>
            <a:r>
              <a:rPr lang="ar-SA" sz="2400" b="1" dirty="0">
                <a:latin typeface="Adobe Arabic" panose="02040503050201020203" pitchFamily="18" charset="-78"/>
                <a:cs typeface="Adobe Arabic" panose="02040503050201020203" pitchFamily="18" charset="-78"/>
              </a:rPr>
              <a:t>معرفی و تحلیل مصادیق و نمونه های مشابه</a:t>
            </a:r>
            <a:endParaRPr lang="en-US" sz="2400" b="1" dirty="0">
              <a:latin typeface="Adobe Arabic" panose="02040503050201020203" pitchFamily="18" charset="-78"/>
              <a:cs typeface="Adobe Arabic" panose="02040503050201020203" pitchFamily="18" charset="-78"/>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9693" y="2171700"/>
            <a:ext cx="4047483" cy="2273765"/>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441689" y="1346420"/>
            <a:ext cx="3251721" cy="3314700"/>
          </a:xfrm>
          <a:prstGeom prst="rect">
            <a:avLst/>
          </a:prstGeom>
        </p:spPr>
      </p:pic>
      <p:sp>
        <p:nvSpPr>
          <p:cNvPr id="6" name="Content Placeholder 2"/>
          <p:cNvSpPr txBox="1">
            <a:spLocks/>
          </p:cNvSpPr>
          <p:nvPr/>
        </p:nvSpPr>
        <p:spPr>
          <a:xfrm>
            <a:off x="1873550" y="1177623"/>
            <a:ext cx="3536649"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chemeClr val="accent3">
                    <a:lumMod val="40000"/>
                    <a:lumOff val="60000"/>
                  </a:schemeClr>
                </a:solidFill>
                <a:latin typeface="Adobe Arabic" panose="02040503050201020203" pitchFamily="18" charset="-78"/>
              </a:rPr>
              <a:t>** معرفی حداقل 3 نمونه مشابه داخلی و خارجی که باید شامل تصاویر،توضیحات،و نقشه های آن نمونه باشد</a:t>
            </a:r>
            <a:endParaRPr lang="en-US" sz="1400" b="1" u="sng" dirty="0">
              <a:solidFill>
                <a:schemeClr val="accent3">
                  <a:lumMod val="40000"/>
                  <a:lumOff val="60000"/>
                </a:schemeClr>
              </a:solidFill>
              <a:latin typeface="Adobe Arabic" panose="02040503050201020203" pitchFamily="18" charset="-78"/>
            </a:endParaRPr>
          </a:p>
        </p:txBody>
      </p:sp>
    </p:spTree>
    <p:extLst>
      <p:ext uri="{BB962C8B-B14F-4D97-AF65-F5344CB8AC3E}">
        <p14:creationId xmlns:p14="http://schemas.microsoft.com/office/powerpoint/2010/main" val="12361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493868"/>
            <a:ext cx="3285116"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a:t>
            </a:r>
            <a:r>
              <a:rPr lang="fa-IR" b="1" dirty="0" smtClean="0">
                <a:latin typeface="Adobe Arabic" panose="02040503050201020203" pitchFamily="18" charset="-78"/>
                <a:cs typeface="Adobe Arabic" panose="02040503050201020203" pitchFamily="18" charset="-78"/>
              </a:rPr>
              <a:t>چهارم: </a:t>
            </a:r>
            <a:r>
              <a:rPr lang="ar-SA" b="1" dirty="0">
                <a:latin typeface="Adobe Arabic" panose="02040503050201020203" pitchFamily="18" charset="-78"/>
                <a:cs typeface="Adobe Arabic" panose="02040503050201020203" pitchFamily="18" charset="-78"/>
              </a:rPr>
              <a:t>شناخت </a:t>
            </a:r>
            <a:r>
              <a:rPr lang="fa-IR" b="1" dirty="0" smtClean="0">
                <a:latin typeface="Adobe Arabic" panose="02040503050201020203" pitchFamily="18" charset="-78"/>
                <a:cs typeface="Adobe Arabic" panose="02040503050201020203" pitchFamily="18" charset="-78"/>
              </a:rPr>
              <a:t>بستر طراحی</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380116" y="1191868"/>
            <a:ext cx="7315200" cy="2503832"/>
          </a:xfrm>
        </p:spPr>
        <p:txBody>
          <a:bodyPr>
            <a:normAutofit/>
          </a:bodyPr>
          <a:lstStyle/>
          <a:p>
            <a:pPr algn="r" rtl="1">
              <a:spcBef>
                <a:spcPts val="0"/>
              </a:spcBef>
            </a:pPr>
            <a:r>
              <a:rPr lang="fa-IR" sz="1600" b="1" dirty="0">
                <a:latin typeface="Adobe Arabic" panose="02040503050201020203" pitchFamily="18" charset="-78"/>
                <a:cs typeface="Adobe Arabic" panose="02040503050201020203" pitchFamily="18" charset="-78"/>
              </a:rPr>
              <a:t> </a:t>
            </a:r>
            <a:r>
              <a:rPr lang="fa-IR" sz="1600" b="1" dirty="0" smtClean="0">
                <a:latin typeface="Adobe Arabic" panose="02040503050201020203" pitchFamily="18" charset="-78"/>
                <a:cs typeface="Adobe Arabic" panose="02040503050201020203" pitchFamily="18" charset="-78"/>
              </a:rPr>
              <a:t>موقعیت و شرایط جغرافیایی شهر</a:t>
            </a:r>
            <a:r>
              <a:rPr lang="fa-IR" sz="1600" b="1" dirty="0">
                <a:latin typeface="Adobe Arabic" panose="02040503050201020203" pitchFamily="18" charset="-78"/>
                <a:cs typeface="Adobe Arabic" panose="02040503050201020203" pitchFamily="18" charset="-78"/>
              </a:rPr>
              <a:t> </a:t>
            </a:r>
            <a:r>
              <a:rPr lang="fa-IR" sz="1600" b="1" dirty="0" smtClean="0">
                <a:latin typeface="Adobe Arabic" panose="02040503050201020203" pitchFamily="18" charset="-78"/>
                <a:cs typeface="Adobe Arabic" panose="02040503050201020203" pitchFamily="18" charset="-78"/>
              </a:rPr>
              <a:t>یزد(محل طرح)</a:t>
            </a:r>
          </a:p>
          <a:p>
            <a:pPr lvl="0" algn="r" rtl="1"/>
            <a:r>
              <a:rPr lang="fa-IR" sz="1600" dirty="0">
                <a:solidFill>
                  <a:schemeClr val="bg2">
                    <a:lumMod val="75000"/>
                  </a:schemeClr>
                </a:solidFill>
                <a:latin typeface="Adobe Arabic" panose="02040503050201020203" pitchFamily="18" charset="-78"/>
                <a:cs typeface="Adobe Arabic" panose="02040503050201020203" pitchFamily="18" charset="-78"/>
              </a:rPr>
              <a:t>شهرستان یزد در دره‌ای خشک و پهناور بین کوه‌های </a:t>
            </a:r>
            <a:r>
              <a:rPr lang="fa-IR" sz="1600" dirty="0">
                <a:solidFill>
                  <a:schemeClr val="bg2">
                    <a:lumMod val="75000"/>
                  </a:schemeClr>
                </a:solidFill>
                <a:latin typeface="Adobe Arabic" panose="02040503050201020203" pitchFamily="18" charset="-78"/>
                <a:cs typeface="Adobe Arabic" panose="02040503050201020203" pitchFamily="18" charset="-78"/>
                <a:hlinkClick r:id="rId2"/>
              </a:rPr>
              <a:t>شیرکوه</a:t>
            </a:r>
            <a:r>
              <a:rPr lang="fa-IR" sz="1600" dirty="0">
                <a:solidFill>
                  <a:schemeClr val="bg2">
                    <a:lumMod val="75000"/>
                  </a:schemeClr>
                </a:solidFill>
                <a:latin typeface="Adobe Arabic" panose="02040503050201020203" pitchFamily="18" charset="-78"/>
                <a:cs typeface="Adobe Arabic" panose="02040503050201020203" pitchFamily="18" charset="-78"/>
              </a:rPr>
              <a:t> و </a:t>
            </a:r>
            <a:r>
              <a:rPr lang="fa-IR" sz="1600" dirty="0">
                <a:solidFill>
                  <a:schemeClr val="bg2">
                    <a:lumMod val="75000"/>
                  </a:schemeClr>
                </a:solidFill>
                <a:latin typeface="Adobe Arabic" panose="02040503050201020203" pitchFamily="18" charset="-78"/>
                <a:cs typeface="Adobe Arabic" panose="02040503050201020203" pitchFamily="18" charset="-78"/>
                <a:hlinkClick r:id="rId3"/>
              </a:rPr>
              <a:t>خرانق</a:t>
            </a:r>
            <a:r>
              <a:rPr lang="fa-IR" sz="1600" dirty="0">
                <a:solidFill>
                  <a:schemeClr val="bg2">
                    <a:lumMod val="75000"/>
                  </a:schemeClr>
                </a:solidFill>
                <a:latin typeface="Adobe Arabic" panose="02040503050201020203" pitchFamily="18" charset="-78"/>
                <a:cs typeface="Adobe Arabic" panose="02040503050201020203" pitchFamily="18" charset="-78"/>
              </a:rPr>
              <a:t>، در ۱۵ درجه و ۵۳ دقیقه تا ۴۰ درجه و ۵۴ دقیقه درازای خاوری و ۴۶ درجه و ۳۱ دقیقه تا ۱۵ درجه و ۳۲ دقیقه پهنای شمالی واقع شده‌است. این شهرستان از سوی شمال به شهرستان‌های </a:t>
            </a:r>
            <a:r>
              <a:rPr lang="fa-IR" sz="1600" dirty="0">
                <a:solidFill>
                  <a:schemeClr val="bg2">
                    <a:lumMod val="75000"/>
                  </a:schemeClr>
                </a:solidFill>
                <a:latin typeface="Adobe Arabic" panose="02040503050201020203" pitchFamily="18" charset="-78"/>
                <a:cs typeface="Adobe Arabic" panose="02040503050201020203" pitchFamily="18" charset="-78"/>
                <a:hlinkClick r:id="rId4"/>
              </a:rPr>
              <a:t>میبد</a:t>
            </a:r>
            <a:r>
              <a:rPr lang="fa-IR" sz="1600" dirty="0">
                <a:solidFill>
                  <a:schemeClr val="bg2">
                    <a:lumMod val="75000"/>
                  </a:schemeClr>
                </a:solidFill>
                <a:latin typeface="Adobe Arabic" panose="02040503050201020203" pitchFamily="18" charset="-78"/>
                <a:cs typeface="Adobe Arabic" panose="02040503050201020203" pitchFamily="18" charset="-78"/>
              </a:rPr>
              <a:t> و </a:t>
            </a:r>
            <a:r>
              <a:rPr lang="fa-IR" sz="1600" dirty="0">
                <a:solidFill>
                  <a:schemeClr val="bg2">
                    <a:lumMod val="75000"/>
                  </a:schemeClr>
                </a:solidFill>
                <a:latin typeface="Adobe Arabic" panose="02040503050201020203" pitchFamily="18" charset="-78"/>
                <a:cs typeface="Adobe Arabic" panose="02040503050201020203" pitchFamily="18" charset="-78"/>
                <a:hlinkClick r:id="rId5"/>
              </a:rPr>
              <a:t>اردکان</a:t>
            </a:r>
            <a:r>
              <a:rPr lang="fa-IR" sz="1600" dirty="0">
                <a:solidFill>
                  <a:schemeClr val="bg2">
                    <a:lumMod val="75000"/>
                  </a:schemeClr>
                </a:solidFill>
                <a:latin typeface="Adobe Arabic" panose="02040503050201020203" pitchFamily="18" charset="-78"/>
                <a:cs typeface="Adobe Arabic" panose="02040503050201020203" pitchFamily="18" charset="-78"/>
              </a:rPr>
              <a:t> از خاور به شهرستان‌های </a:t>
            </a:r>
            <a:r>
              <a:rPr lang="fa-IR" sz="1600" dirty="0">
                <a:solidFill>
                  <a:schemeClr val="bg2">
                    <a:lumMod val="75000"/>
                  </a:schemeClr>
                </a:solidFill>
                <a:latin typeface="Adobe Arabic" panose="02040503050201020203" pitchFamily="18" charset="-78"/>
                <a:cs typeface="Adobe Arabic" panose="02040503050201020203" pitchFamily="18" charset="-78"/>
                <a:hlinkClick r:id="rId5"/>
              </a:rPr>
              <a:t>اردکان</a:t>
            </a:r>
            <a:r>
              <a:rPr lang="fa-IR" sz="1600" dirty="0">
                <a:solidFill>
                  <a:schemeClr val="bg2">
                    <a:lumMod val="75000"/>
                  </a:schemeClr>
                </a:solidFill>
                <a:latin typeface="Adobe Arabic" panose="02040503050201020203" pitchFamily="18" charset="-78"/>
                <a:cs typeface="Adobe Arabic" panose="02040503050201020203" pitchFamily="18" charset="-78"/>
              </a:rPr>
              <a:t> و </a:t>
            </a:r>
            <a:r>
              <a:rPr lang="fa-IR" sz="1600" dirty="0">
                <a:solidFill>
                  <a:schemeClr val="bg2">
                    <a:lumMod val="75000"/>
                  </a:schemeClr>
                </a:solidFill>
                <a:latin typeface="Adobe Arabic" panose="02040503050201020203" pitchFamily="18" charset="-78"/>
                <a:cs typeface="Adobe Arabic" panose="02040503050201020203" pitchFamily="18" charset="-78"/>
                <a:hlinkClick r:id="rId6"/>
              </a:rPr>
              <a:t>بافق</a:t>
            </a:r>
            <a:r>
              <a:rPr lang="fa-IR" sz="1600" dirty="0">
                <a:solidFill>
                  <a:schemeClr val="bg2">
                    <a:lumMod val="75000"/>
                  </a:schemeClr>
                </a:solidFill>
                <a:latin typeface="Adobe Arabic" panose="02040503050201020203" pitchFamily="18" charset="-78"/>
                <a:cs typeface="Adobe Arabic" panose="02040503050201020203" pitchFamily="18" charset="-78"/>
              </a:rPr>
              <a:t>، از باختر به استان </a:t>
            </a:r>
            <a:r>
              <a:rPr lang="fa-IR" sz="1600" dirty="0">
                <a:solidFill>
                  <a:schemeClr val="bg2">
                    <a:lumMod val="75000"/>
                  </a:schemeClr>
                </a:solidFill>
                <a:latin typeface="Adobe Arabic" panose="02040503050201020203" pitchFamily="18" charset="-78"/>
                <a:cs typeface="Adobe Arabic" panose="02040503050201020203" pitchFamily="18" charset="-78"/>
                <a:hlinkClick r:id="rId7"/>
              </a:rPr>
              <a:t>اصفهان</a:t>
            </a:r>
            <a:r>
              <a:rPr lang="fa-IR" sz="1600" dirty="0">
                <a:solidFill>
                  <a:schemeClr val="bg2">
                    <a:lumMod val="75000"/>
                  </a:schemeClr>
                </a:solidFill>
                <a:latin typeface="Adobe Arabic" panose="02040503050201020203" pitchFamily="18" charset="-78"/>
                <a:cs typeface="Adobe Arabic" panose="02040503050201020203" pitchFamily="18" charset="-78"/>
              </a:rPr>
              <a:t> و از جنوب به شهرستان </a:t>
            </a:r>
            <a:r>
              <a:rPr lang="fa-IR" sz="1600" dirty="0">
                <a:solidFill>
                  <a:schemeClr val="bg2">
                    <a:lumMod val="75000"/>
                  </a:schemeClr>
                </a:solidFill>
                <a:latin typeface="Adobe Arabic" panose="02040503050201020203" pitchFamily="18" charset="-78"/>
                <a:cs typeface="Adobe Arabic" panose="02040503050201020203" pitchFamily="18" charset="-78"/>
                <a:hlinkClick r:id="rId8"/>
              </a:rPr>
              <a:t>تفت</a:t>
            </a:r>
            <a:r>
              <a:rPr lang="fa-IR" sz="1600" dirty="0">
                <a:solidFill>
                  <a:schemeClr val="bg2">
                    <a:lumMod val="75000"/>
                  </a:schemeClr>
                </a:solidFill>
                <a:latin typeface="Adobe Arabic" panose="02040503050201020203" pitchFamily="18" charset="-78"/>
                <a:cs typeface="Adobe Arabic" panose="02040503050201020203" pitchFamily="18" charset="-78"/>
              </a:rPr>
              <a:t>، </a:t>
            </a:r>
            <a:r>
              <a:rPr lang="fa-IR" sz="1600" dirty="0">
                <a:solidFill>
                  <a:schemeClr val="bg2">
                    <a:lumMod val="75000"/>
                  </a:schemeClr>
                </a:solidFill>
                <a:latin typeface="Adobe Arabic" panose="02040503050201020203" pitchFamily="18" charset="-78"/>
                <a:cs typeface="Adobe Arabic" panose="02040503050201020203" pitchFamily="18" charset="-78"/>
                <a:hlinkClick r:id="rId9"/>
              </a:rPr>
              <a:t>ابرکوه</a:t>
            </a:r>
            <a:r>
              <a:rPr lang="fa-IR" sz="1600" dirty="0">
                <a:solidFill>
                  <a:schemeClr val="bg2">
                    <a:lumMod val="75000"/>
                  </a:schemeClr>
                </a:solidFill>
                <a:latin typeface="Adobe Arabic" panose="02040503050201020203" pitchFamily="18" charset="-78"/>
                <a:cs typeface="Adobe Arabic" panose="02040503050201020203" pitchFamily="18" charset="-78"/>
              </a:rPr>
              <a:t> و </a:t>
            </a:r>
            <a:r>
              <a:rPr lang="fa-IR" sz="1600" dirty="0">
                <a:solidFill>
                  <a:schemeClr val="bg2">
                    <a:lumMod val="75000"/>
                  </a:schemeClr>
                </a:solidFill>
                <a:latin typeface="Adobe Arabic" panose="02040503050201020203" pitchFamily="18" charset="-78"/>
                <a:cs typeface="Adobe Arabic" panose="02040503050201020203" pitchFamily="18" charset="-78"/>
                <a:hlinkClick r:id="rId10"/>
              </a:rPr>
              <a:t>مهریز</a:t>
            </a:r>
            <a:r>
              <a:rPr lang="fa-IR" sz="1600" dirty="0">
                <a:solidFill>
                  <a:schemeClr val="bg2">
                    <a:lumMod val="75000"/>
                  </a:schemeClr>
                </a:solidFill>
                <a:latin typeface="Adobe Arabic" panose="02040503050201020203" pitchFamily="18" charset="-78"/>
                <a:cs typeface="Adobe Arabic" panose="02040503050201020203" pitchFamily="18" charset="-78"/>
              </a:rPr>
              <a:t> محدود می‌شود. میانگین بلندی شهرستان یزد از سطح دریا ۱۲۰۰ متر است.</a:t>
            </a:r>
            <a:endParaRPr lang="en-US" sz="1600" dirty="0">
              <a:solidFill>
                <a:schemeClr val="bg2">
                  <a:lumMod val="75000"/>
                </a:schemeClr>
              </a:solidFill>
              <a:latin typeface="Adobe Arabic" panose="02040503050201020203" pitchFamily="18" charset="-78"/>
              <a:cs typeface="Adobe Arabic" panose="02040503050201020203" pitchFamily="18" charset="-78"/>
            </a:endParaRPr>
          </a:p>
          <a:p>
            <a:pPr lvl="0" algn="r" rtl="1"/>
            <a:r>
              <a:rPr lang="fa-IR" sz="1600" dirty="0">
                <a:solidFill>
                  <a:schemeClr val="bg2">
                    <a:lumMod val="75000"/>
                  </a:schemeClr>
                </a:solidFill>
                <a:latin typeface="Adobe Arabic" panose="02040503050201020203" pitchFamily="18" charset="-78"/>
                <a:cs typeface="Adobe Arabic" panose="02040503050201020203" pitchFamily="18" charset="-78"/>
              </a:rPr>
              <a:t>قرار گرفتن در بخش مرکزی </a:t>
            </a:r>
            <a:r>
              <a:rPr lang="fa-IR" sz="1600" dirty="0">
                <a:solidFill>
                  <a:schemeClr val="bg2">
                    <a:lumMod val="75000"/>
                  </a:schemeClr>
                </a:solidFill>
                <a:latin typeface="Adobe Arabic" panose="02040503050201020203" pitchFamily="18" charset="-78"/>
                <a:cs typeface="Adobe Arabic" panose="02040503050201020203" pitchFamily="18" charset="-78"/>
                <a:hlinkClick r:id="rId11"/>
              </a:rPr>
              <a:t>فلات ایران</a:t>
            </a:r>
            <a:r>
              <a:rPr lang="fa-IR" sz="1600" dirty="0">
                <a:solidFill>
                  <a:schemeClr val="bg2">
                    <a:lumMod val="75000"/>
                  </a:schemeClr>
                </a:solidFill>
                <a:latin typeface="Adobe Arabic" panose="02040503050201020203" pitchFamily="18" charset="-78"/>
                <a:cs typeface="Adobe Arabic" panose="02040503050201020203" pitchFamily="18" charset="-78"/>
              </a:rPr>
              <a:t> در برگیرنده نا مناسب‌ترین عوامل طبیعی چیره بر </a:t>
            </a:r>
            <a:r>
              <a:rPr lang="fa-IR" sz="1600" dirty="0">
                <a:solidFill>
                  <a:schemeClr val="bg2">
                    <a:lumMod val="75000"/>
                  </a:schemeClr>
                </a:solidFill>
                <a:latin typeface="Adobe Arabic" panose="02040503050201020203" pitchFamily="18" charset="-78"/>
                <a:cs typeface="Adobe Arabic" panose="02040503050201020203" pitchFamily="18" charset="-78"/>
                <a:hlinkClick r:id="rId12"/>
              </a:rPr>
              <a:t>فلات</a:t>
            </a:r>
            <a:r>
              <a:rPr lang="fa-IR" sz="1600" dirty="0">
                <a:solidFill>
                  <a:schemeClr val="bg2">
                    <a:lumMod val="75000"/>
                  </a:schemeClr>
                </a:solidFill>
                <a:latin typeface="Adobe Arabic" panose="02040503050201020203" pitchFamily="18" charset="-78"/>
                <a:cs typeface="Adobe Arabic" panose="02040503050201020203" pitchFamily="18" charset="-78"/>
              </a:rPr>
              <a:t> مرکزی ایران نیز است. بارش اندک همراه با </a:t>
            </a:r>
            <a:r>
              <a:rPr lang="fa-IR" sz="1600" dirty="0">
                <a:solidFill>
                  <a:schemeClr val="bg2">
                    <a:lumMod val="75000"/>
                  </a:schemeClr>
                </a:solidFill>
                <a:latin typeface="Adobe Arabic" panose="02040503050201020203" pitchFamily="18" charset="-78"/>
                <a:cs typeface="Adobe Arabic" panose="02040503050201020203" pitchFamily="18" charset="-78"/>
                <a:hlinkClick r:id="rId13"/>
              </a:rPr>
              <a:t>تبخیر</a:t>
            </a:r>
            <a:r>
              <a:rPr lang="fa-IR" sz="1600" dirty="0">
                <a:solidFill>
                  <a:schemeClr val="bg2">
                    <a:lumMod val="75000"/>
                  </a:schemeClr>
                </a:solidFill>
                <a:latin typeface="Adobe Arabic" panose="02040503050201020203" pitchFamily="18" charset="-78"/>
                <a:cs typeface="Adobe Arabic" panose="02040503050201020203" pitchFamily="18" charset="-78"/>
              </a:rPr>
              <a:t> شدید، دور بودن از دریا، نزدیکی با کویر خشک و پهناور نمک، رطوبت نسبی کم همراه با گرمای بسیار، از عواملی هستند، که یزد را به گونه یکی از خشک‌ترین مناطق ایران درآورده است. گذشته از آن، در این منطقه نوسان شدید درجه حرارت نیز وجود دارد</a:t>
            </a:r>
            <a:r>
              <a:rPr lang="fa-IR" sz="1600" dirty="0" smtClean="0">
                <a:solidFill>
                  <a:schemeClr val="bg2">
                    <a:lumMod val="75000"/>
                  </a:schemeClr>
                </a:solidFill>
                <a:latin typeface="Adobe Arabic" panose="02040503050201020203" pitchFamily="18" charset="-78"/>
                <a:cs typeface="Adobe Arabic" panose="02040503050201020203" pitchFamily="18" charset="-78"/>
              </a:rPr>
              <a:t>.</a:t>
            </a:r>
            <a:endParaRPr lang="en-US" sz="1600" dirty="0">
              <a:solidFill>
                <a:schemeClr val="bg2">
                  <a:lumMod val="75000"/>
                </a:schemeClr>
              </a:solidFill>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12</a:t>
            </a:fld>
            <a:endParaRPr lang="en-US"/>
          </a:p>
        </p:txBody>
      </p:sp>
      <p:sp>
        <p:nvSpPr>
          <p:cNvPr id="13"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معرفی اقلیم،جغرافیا و فرهنگی موقعیتی که سایت در آن واقع شده است.</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29663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306" y="878003"/>
            <a:ext cx="7313295" cy="4000500"/>
          </a:xfrm>
        </p:spPr>
        <p:txBody>
          <a:bodyPr/>
          <a:lstStyle/>
          <a:p>
            <a:pPr algn="r" rtl="1"/>
            <a:r>
              <a:rPr lang="fa-IR" b="1" dirty="0" smtClean="0">
                <a:latin typeface="Adobe Arabic" panose="02040503050201020203" pitchFamily="18" charset="-78"/>
                <a:cs typeface="Adobe Arabic" panose="02040503050201020203" pitchFamily="18" charset="-78"/>
              </a:rPr>
              <a:t>تصویر هوایی سایت طراحی</a:t>
            </a: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13</a:t>
            </a:fld>
            <a:endParaRPr lang="en-US"/>
          </a:p>
        </p:txBody>
      </p:sp>
      <p:sp>
        <p:nvSpPr>
          <p:cNvPr id="5" name="Title 1"/>
          <p:cNvSpPr>
            <a:spLocks noGrp="1"/>
          </p:cNvSpPr>
          <p:nvPr>
            <p:ph type="title"/>
          </p:nvPr>
        </p:nvSpPr>
        <p:spPr>
          <a:xfrm>
            <a:off x="5410200" y="493868"/>
            <a:ext cx="3285116"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a:t>
            </a:r>
            <a:r>
              <a:rPr lang="fa-IR" b="1" dirty="0" smtClean="0">
                <a:latin typeface="Adobe Arabic" panose="02040503050201020203" pitchFamily="18" charset="-78"/>
                <a:cs typeface="Adobe Arabic" panose="02040503050201020203" pitchFamily="18" charset="-78"/>
              </a:rPr>
              <a:t>چهارم: </a:t>
            </a:r>
            <a:r>
              <a:rPr lang="ar-SA" b="1" dirty="0">
                <a:latin typeface="Adobe Arabic" panose="02040503050201020203" pitchFamily="18" charset="-78"/>
                <a:cs typeface="Adobe Arabic" panose="02040503050201020203" pitchFamily="18" charset="-78"/>
              </a:rPr>
              <a:t>شناخت </a:t>
            </a:r>
            <a:r>
              <a:rPr lang="fa-IR" b="1" dirty="0" smtClean="0">
                <a:latin typeface="Adobe Arabic" panose="02040503050201020203" pitchFamily="18" charset="-78"/>
                <a:cs typeface="Adobe Arabic" panose="02040503050201020203" pitchFamily="18" charset="-78"/>
              </a:rPr>
              <a:t>بستر طراحی</a:t>
            </a:r>
            <a:endParaRPr lang="en-US" b="1" dirty="0">
              <a:latin typeface="Adobe Arabic" panose="02040503050201020203" pitchFamily="18" charset="-78"/>
              <a:cs typeface="Adobe Arabic" panose="02040503050201020203" pitchFamily="18" charset="-78"/>
            </a:endParaRPr>
          </a:p>
        </p:txBody>
      </p:sp>
      <p:sp>
        <p:nvSpPr>
          <p:cNvPr id="6" name="Rectangle 5"/>
          <p:cNvSpPr/>
          <p:nvPr/>
        </p:nvSpPr>
        <p:spPr>
          <a:xfrm>
            <a:off x="1629138" y="1341947"/>
            <a:ext cx="6096000" cy="314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عکس هوايي مجدوده طراحي را از گوگل ارت بگيريد و بگذاريد.</a:t>
            </a:r>
          </a:p>
        </p:txBody>
      </p:sp>
    </p:spTree>
    <p:extLst>
      <p:ext uri="{BB962C8B-B14F-4D97-AF65-F5344CB8AC3E}">
        <p14:creationId xmlns:p14="http://schemas.microsoft.com/office/powerpoint/2010/main" val="40483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14</a:t>
            </a:fld>
            <a:endParaRPr lang="en-US" dirty="0"/>
          </a:p>
        </p:txBody>
      </p:sp>
      <p:sp>
        <p:nvSpPr>
          <p:cNvPr id="13" name="Title 1"/>
          <p:cNvSpPr>
            <a:spLocks noGrp="1"/>
          </p:cNvSpPr>
          <p:nvPr>
            <p:ph type="title"/>
          </p:nvPr>
        </p:nvSpPr>
        <p:spPr>
          <a:xfrm>
            <a:off x="5410200" y="493868"/>
            <a:ext cx="3285116"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a:t>
            </a:r>
            <a:r>
              <a:rPr lang="fa-IR" b="1" dirty="0" smtClean="0">
                <a:latin typeface="Adobe Arabic" panose="02040503050201020203" pitchFamily="18" charset="-78"/>
                <a:cs typeface="Adobe Arabic" panose="02040503050201020203" pitchFamily="18" charset="-78"/>
              </a:rPr>
              <a:t>چهارم: </a:t>
            </a:r>
            <a:r>
              <a:rPr lang="ar-SA" b="1" dirty="0">
                <a:latin typeface="Adobe Arabic" panose="02040503050201020203" pitchFamily="18" charset="-78"/>
                <a:cs typeface="Adobe Arabic" panose="02040503050201020203" pitchFamily="18" charset="-78"/>
              </a:rPr>
              <a:t>شناخت </a:t>
            </a:r>
            <a:r>
              <a:rPr lang="fa-IR" b="1" dirty="0" smtClean="0">
                <a:latin typeface="Adobe Arabic" panose="02040503050201020203" pitchFamily="18" charset="-78"/>
                <a:cs typeface="Adobe Arabic" panose="02040503050201020203" pitchFamily="18" charset="-78"/>
              </a:rPr>
              <a:t>بستر طراحی</a:t>
            </a:r>
            <a:endParaRPr lang="en-US" b="1" dirty="0">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7965" y="484784"/>
            <a:ext cx="3196821" cy="2397616"/>
          </a:xfrm>
          <a:prstGeom prst="rect">
            <a:avLst/>
          </a:prstGeom>
        </p:spPr>
      </p:pic>
      <p:sp>
        <p:nvSpPr>
          <p:cNvPr id="10" name="Rectangle 9"/>
          <p:cNvSpPr/>
          <p:nvPr/>
        </p:nvSpPr>
        <p:spPr>
          <a:xfrm>
            <a:off x="4800600" y="2961247"/>
            <a:ext cx="1663299" cy="239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57965" y="2961247"/>
            <a:ext cx="3196821" cy="239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6819" y="2961247"/>
            <a:ext cx="1711125" cy="239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ها عکس هاي معرف مجدوده طراحي را بگذاريد.</a:t>
            </a:r>
          </a:p>
        </p:txBody>
      </p:sp>
    </p:spTree>
    <p:extLst>
      <p:ext uri="{BB962C8B-B14F-4D97-AF65-F5344CB8AC3E}">
        <p14:creationId xmlns:p14="http://schemas.microsoft.com/office/powerpoint/2010/main" val="23780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514350"/>
            <a:ext cx="7885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پنجم: </a:t>
            </a:r>
            <a:r>
              <a:rPr lang="ar-SA" b="1" dirty="0">
                <a:latin typeface="Adobe Arabic" panose="02040503050201020203" pitchFamily="18" charset="-78"/>
                <a:cs typeface="Adobe Arabic" panose="02040503050201020203" pitchFamily="18" charset="-78"/>
              </a:rPr>
              <a:t>شناخت عرصه ها </a:t>
            </a:r>
            <a:r>
              <a:rPr lang="fa-IR" b="1" dirty="0">
                <a:latin typeface="Adobe Arabic" panose="02040503050201020203" pitchFamily="18" charset="-78"/>
                <a:cs typeface="Adobe Arabic" panose="02040503050201020203" pitchFamily="18" charset="-78"/>
              </a:rPr>
              <a:t>،</a:t>
            </a:r>
            <a:r>
              <a:rPr lang="ar-SA" b="1" dirty="0" smtClean="0">
                <a:latin typeface="Adobe Arabic" panose="02040503050201020203" pitchFamily="18" charset="-78"/>
                <a:cs typeface="Adobe Arabic" panose="02040503050201020203" pitchFamily="18" charset="-78"/>
              </a:rPr>
              <a:t>عملکردها</a:t>
            </a:r>
            <a:r>
              <a:rPr lang="en-US" b="1" dirty="0" smtClean="0">
                <a:latin typeface="Adobe Arabic" panose="02040503050201020203" pitchFamily="18" charset="-78"/>
                <a:cs typeface="Adobe Arabic" panose="02040503050201020203" pitchFamily="18" charset="-78"/>
              </a:rPr>
              <a:t> </a:t>
            </a:r>
            <a:r>
              <a:rPr lang="fa-IR" b="1" dirty="0" smtClean="0">
                <a:latin typeface="Adobe Arabic" panose="02040503050201020203" pitchFamily="18" charset="-78"/>
                <a:cs typeface="Adobe Arabic" panose="02040503050201020203" pitchFamily="18" charset="-78"/>
              </a:rPr>
              <a:t>و </a:t>
            </a:r>
            <a:r>
              <a:rPr lang="fa-IR" b="1" dirty="0">
                <a:latin typeface="Adobe Arabic" panose="02040503050201020203" pitchFamily="18" charset="-78"/>
                <a:cs typeface="Adobe Arabic" panose="02040503050201020203" pitchFamily="18" charset="-78"/>
              </a:rPr>
              <a:t>ض</a:t>
            </a:r>
            <a:r>
              <a:rPr lang="fa-IR" b="1" dirty="0" smtClean="0">
                <a:latin typeface="Adobe Arabic" panose="02040503050201020203" pitchFamily="18" charset="-78"/>
                <a:cs typeface="Adobe Arabic" panose="02040503050201020203" pitchFamily="18" charset="-78"/>
              </a:rPr>
              <a:t>وابط طراحی</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176452" y="1079500"/>
            <a:ext cx="7315200" cy="3556000"/>
          </a:xfrm>
        </p:spPr>
        <p:txBody>
          <a:bodyPr>
            <a:normAutofit/>
          </a:bodyPr>
          <a:lstStyle/>
          <a:p>
            <a:pPr algn="r" rtl="1"/>
            <a:r>
              <a:rPr lang="fa-IR" b="1" dirty="0">
                <a:latin typeface="Adobe Arabic" panose="02040503050201020203" pitchFamily="18" charset="-78"/>
                <a:cs typeface="Adobe Arabic" panose="02040503050201020203" pitchFamily="18" charset="-78"/>
              </a:rPr>
              <a:t>عرصه ها و عملکرد ها</a:t>
            </a:r>
          </a:p>
          <a:p>
            <a:pPr algn="r" rtl="1"/>
            <a:r>
              <a:rPr lang="fa-IR" dirty="0" smtClean="0">
                <a:solidFill>
                  <a:schemeClr val="bg2">
                    <a:lumMod val="50000"/>
                  </a:schemeClr>
                </a:solidFill>
                <a:latin typeface="Adobe Arabic" panose="02040503050201020203" pitchFamily="18" charset="-78"/>
                <a:cs typeface="Adobe Arabic" panose="02040503050201020203" pitchFamily="18" charset="-78"/>
              </a:rPr>
              <a:t>عرصه هنر های نمایشی:سالن اصلی نتئاتر-بلک باکس-سالن همایش کوچک</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algn="r" rtl="1"/>
            <a:r>
              <a:rPr lang="fa-IR" dirty="0" smtClean="0">
                <a:solidFill>
                  <a:schemeClr val="bg2">
                    <a:lumMod val="50000"/>
                  </a:schemeClr>
                </a:solidFill>
                <a:latin typeface="Adobe Arabic" panose="02040503050201020203" pitchFamily="18" charset="-78"/>
                <a:cs typeface="Adobe Arabic" panose="02040503050201020203" pitchFamily="18" charset="-78"/>
              </a:rPr>
              <a:t>عرصه استودیو ها:استودیو های ضبط صدا،فیلمبرداری،تدوین،عکاسی</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algn="r" rtl="1"/>
            <a:r>
              <a:rPr lang="fa-IR" dirty="0">
                <a:solidFill>
                  <a:schemeClr val="bg2">
                    <a:lumMod val="50000"/>
                  </a:schemeClr>
                </a:solidFill>
                <a:latin typeface="Adobe Arabic" panose="02040503050201020203" pitchFamily="18" charset="-78"/>
                <a:cs typeface="Adobe Arabic" panose="02040503050201020203" pitchFamily="18" charset="-78"/>
              </a:rPr>
              <a:t>عرصه </a:t>
            </a:r>
            <a:r>
              <a:rPr lang="fa-IR" dirty="0" smtClean="0">
                <a:solidFill>
                  <a:schemeClr val="bg2">
                    <a:lumMod val="50000"/>
                  </a:schemeClr>
                </a:solidFill>
                <a:latin typeface="Adobe Arabic" panose="02040503050201020203" pitchFamily="18" charset="-78"/>
                <a:cs typeface="Adobe Arabic" panose="02040503050201020203" pitchFamily="18" charset="-78"/>
              </a:rPr>
              <a:t>آموزشی:کارگاه های هنری-کلاس های تئوری</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algn="r" rtl="1"/>
            <a:r>
              <a:rPr lang="fa-IR" dirty="0">
                <a:solidFill>
                  <a:schemeClr val="bg2">
                    <a:lumMod val="50000"/>
                  </a:schemeClr>
                </a:solidFill>
                <a:latin typeface="Adobe Arabic" panose="02040503050201020203" pitchFamily="18" charset="-78"/>
                <a:cs typeface="Adobe Arabic" panose="02040503050201020203" pitchFamily="18" charset="-78"/>
              </a:rPr>
              <a:t>عرصه </a:t>
            </a:r>
            <a:r>
              <a:rPr lang="fa-IR" dirty="0" smtClean="0">
                <a:solidFill>
                  <a:schemeClr val="bg2">
                    <a:lumMod val="50000"/>
                  </a:schemeClr>
                </a:solidFill>
                <a:latin typeface="Adobe Arabic" panose="02040503050201020203" pitchFamily="18" charset="-78"/>
                <a:cs typeface="Adobe Arabic" panose="02040503050201020203" pitchFamily="18" charset="-78"/>
              </a:rPr>
              <a:t>اقامتی:سوییت ها و خوابگاه</a:t>
            </a:r>
          </a:p>
          <a:p>
            <a:pPr algn="r" rtl="1"/>
            <a:r>
              <a:rPr lang="fa-IR" dirty="0" smtClean="0">
                <a:solidFill>
                  <a:schemeClr val="bg2">
                    <a:lumMod val="50000"/>
                  </a:schemeClr>
                </a:solidFill>
                <a:latin typeface="Adobe Arabic" panose="02040503050201020203" pitchFamily="18" charset="-78"/>
                <a:cs typeface="Adobe Arabic" panose="02040503050201020203" pitchFamily="18" charset="-78"/>
              </a:rPr>
              <a:t>عرصه نمایشگاهی و تجاری:گالری ها – غرفه های فروش محصولات و ارائه خدمات هنری</a:t>
            </a:r>
          </a:p>
          <a:p>
            <a:pPr algn="r" rtl="1"/>
            <a:r>
              <a:rPr lang="fa-IR" dirty="0">
                <a:solidFill>
                  <a:schemeClr val="bg2">
                    <a:lumMod val="50000"/>
                  </a:schemeClr>
                </a:solidFill>
                <a:latin typeface="Adobe Arabic" panose="02040503050201020203" pitchFamily="18" charset="-78"/>
                <a:cs typeface="Adobe Arabic" panose="02040503050201020203" pitchFamily="18" charset="-78"/>
              </a:rPr>
              <a:t>عرصه </a:t>
            </a:r>
            <a:r>
              <a:rPr lang="fa-IR" dirty="0" smtClean="0">
                <a:solidFill>
                  <a:schemeClr val="bg2">
                    <a:lumMod val="50000"/>
                  </a:schemeClr>
                </a:solidFill>
                <a:latin typeface="Adobe Arabic" panose="02040503050201020203" pitchFamily="18" charset="-78"/>
                <a:cs typeface="Adobe Arabic" panose="02040503050201020203" pitchFamily="18" charset="-78"/>
              </a:rPr>
              <a:t>خدماتی و رفاهی:نمازخانه-کافی شاپ- رستوران </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algn="r" rtl="1"/>
            <a:r>
              <a:rPr lang="fa-IR" dirty="0">
                <a:solidFill>
                  <a:schemeClr val="bg2">
                    <a:lumMod val="50000"/>
                  </a:schemeClr>
                </a:solidFill>
                <a:latin typeface="Adobe Arabic" panose="02040503050201020203" pitchFamily="18" charset="-78"/>
                <a:cs typeface="Adobe Arabic" panose="02040503050201020203" pitchFamily="18" charset="-78"/>
              </a:rPr>
              <a:t>عرصه </a:t>
            </a:r>
            <a:r>
              <a:rPr lang="fa-IR" dirty="0" smtClean="0">
                <a:solidFill>
                  <a:schemeClr val="bg2">
                    <a:lumMod val="50000"/>
                  </a:schemeClr>
                </a:solidFill>
                <a:latin typeface="Adobe Arabic" panose="02040503050201020203" pitchFamily="18" charset="-78"/>
                <a:cs typeface="Adobe Arabic" panose="02040503050201020203" pitchFamily="18" charset="-78"/>
              </a:rPr>
              <a:t>اداری</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marL="0" indent="0" algn="r" rtl="1">
              <a:buNone/>
            </a:pPr>
            <a:endParaRPr lang="fa-IR" dirty="0">
              <a:latin typeface="Adobe Arabic" panose="02040503050201020203" pitchFamily="18" charset="-78"/>
              <a:cs typeface="Adobe Arabic" panose="02040503050201020203" pitchFamily="18" charset="-78"/>
            </a:endParaRPr>
          </a:p>
          <a:p>
            <a:pPr marL="0" indent="0" algn="r" rtl="1">
              <a:buNone/>
            </a:pPr>
            <a:endParaRPr lang="en-US"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15</a:t>
            </a:fld>
            <a:endParaRPr lang="en-US"/>
          </a:p>
        </p:txBody>
      </p:sp>
      <p:sp>
        <p:nvSpPr>
          <p:cNvPr id="13" name="Content Placeholder 2"/>
          <p:cNvSpPr txBox="1">
            <a:spLocks/>
          </p:cNvSpPr>
          <p:nvPr/>
        </p:nvSpPr>
        <p:spPr>
          <a:xfrm>
            <a:off x="3491388" y="4729874"/>
            <a:ext cx="5020578"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معرفی عرصه ها،عملکرد ها و ریز فضاهای آن</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360571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1575" y="1085850"/>
            <a:ext cx="3580449" cy="400050"/>
          </a:xfrm>
        </p:spPr>
        <p:txBody>
          <a:bodyPr>
            <a:normAutofit/>
          </a:bodyPr>
          <a:lstStyle/>
          <a:p>
            <a:pPr algn="r" rtl="1"/>
            <a:r>
              <a:rPr lang="fa-IR" b="1" dirty="0" smtClean="0">
                <a:latin typeface="Adobe Arabic" panose="02040503050201020203" pitchFamily="18" charset="-78"/>
                <a:cs typeface="Adobe Arabic" panose="02040503050201020203" pitchFamily="18" charset="-78"/>
              </a:rPr>
              <a:t>دیاگرام سلسله مراتب و ارتباطات</a:t>
            </a: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16</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0741" y="419100"/>
            <a:ext cx="3981020" cy="5024478"/>
          </a:xfrm>
          <a:prstGeom prst="rect">
            <a:avLst/>
          </a:prstGeom>
        </p:spPr>
      </p:pic>
      <p:sp>
        <p:nvSpPr>
          <p:cNvPr id="13" name="Title 1"/>
          <p:cNvSpPr>
            <a:spLocks noGrp="1"/>
          </p:cNvSpPr>
          <p:nvPr>
            <p:ph type="title"/>
          </p:nvPr>
        </p:nvSpPr>
        <p:spPr>
          <a:xfrm>
            <a:off x="1028701" y="514350"/>
            <a:ext cx="7885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پنجم: </a:t>
            </a:r>
            <a:r>
              <a:rPr lang="ar-SA" b="1" dirty="0">
                <a:latin typeface="Adobe Arabic" panose="02040503050201020203" pitchFamily="18" charset="-78"/>
                <a:cs typeface="Adobe Arabic" panose="02040503050201020203" pitchFamily="18" charset="-78"/>
              </a:rPr>
              <a:t>شناخت عرصه ها </a:t>
            </a:r>
            <a:r>
              <a:rPr lang="fa-IR" b="1" dirty="0">
                <a:latin typeface="Adobe Arabic" panose="02040503050201020203" pitchFamily="18" charset="-78"/>
                <a:cs typeface="Adobe Arabic" panose="02040503050201020203" pitchFamily="18" charset="-78"/>
              </a:rPr>
              <a:t>،</a:t>
            </a:r>
            <a:r>
              <a:rPr lang="ar-SA" b="1" dirty="0" smtClean="0">
                <a:latin typeface="Adobe Arabic" panose="02040503050201020203" pitchFamily="18" charset="-78"/>
                <a:cs typeface="Adobe Arabic" panose="02040503050201020203" pitchFamily="18" charset="-78"/>
              </a:rPr>
              <a:t>عملکردها</a:t>
            </a:r>
            <a:r>
              <a:rPr lang="en-US" b="1" dirty="0" smtClean="0">
                <a:latin typeface="Adobe Arabic" panose="02040503050201020203" pitchFamily="18" charset="-78"/>
                <a:cs typeface="Adobe Arabic" panose="02040503050201020203" pitchFamily="18" charset="-78"/>
              </a:rPr>
              <a:t> </a:t>
            </a:r>
            <a:r>
              <a:rPr lang="fa-IR" b="1" dirty="0" smtClean="0">
                <a:latin typeface="Adobe Arabic" panose="02040503050201020203" pitchFamily="18" charset="-78"/>
                <a:cs typeface="Adobe Arabic" panose="02040503050201020203" pitchFamily="18" charset="-78"/>
              </a:rPr>
              <a:t>و ضوابط طراحی</a:t>
            </a:r>
            <a:endParaRPr lang="en-US"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1709706" y="3619500"/>
            <a:ext cx="6835566"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ارائه گرافیکی چیدمان فضاها کیفیت و خوانایی پرزانته را افزایش میدهد</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7624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17</a:t>
            </a:fld>
            <a:endParaRPr lang="en-US"/>
          </a:p>
        </p:txBody>
      </p:sp>
      <p:sp>
        <p:nvSpPr>
          <p:cNvPr id="13" name="Title 1"/>
          <p:cNvSpPr>
            <a:spLocks noGrp="1"/>
          </p:cNvSpPr>
          <p:nvPr>
            <p:ph type="title"/>
          </p:nvPr>
        </p:nvSpPr>
        <p:spPr>
          <a:xfrm>
            <a:off x="1028701" y="514350"/>
            <a:ext cx="7885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پنجم: </a:t>
            </a:r>
            <a:r>
              <a:rPr lang="ar-SA" b="1" dirty="0">
                <a:latin typeface="Adobe Arabic" panose="02040503050201020203" pitchFamily="18" charset="-78"/>
                <a:cs typeface="Adobe Arabic" panose="02040503050201020203" pitchFamily="18" charset="-78"/>
              </a:rPr>
              <a:t>شناخت عرصه ها </a:t>
            </a:r>
            <a:r>
              <a:rPr lang="fa-IR" b="1" dirty="0">
                <a:latin typeface="Adobe Arabic" panose="02040503050201020203" pitchFamily="18" charset="-78"/>
                <a:cs typeface="Adobe Arabic" panose="02040503050201020203" pitchFamily="18" charset="-78"/>
              </a:rPr>
              <a:t>،</a:t>
            </a:r>
            <a:r>
              <a:rPr lang="ar-SA" b="1" dirty="0" smtClean="0">
                <a:latin typeface="Adobe Arabic" panose="02040503050201020203" pitchFamily="18" charset="-78"/>
                <a:cs typeface="Adobe Arabic" panose="02040503050201020203" pitchFamily="18" charset="-78"/>
              </a:rPr>
              <a:t>عملکردها</a:t>
            </a:r>
            <a:r>
              <a:rPr lang="en-US" b="1" dirty="0" smtClean="0">
                <a:latin typeface="Adobe Arabic" panose="02040503050201020203" pitchFamily="18" charset="-78"/>
                <a:cs typeface="Adobe Arabic" panose="02040503050201020203" pitchFamily="18" charset="-78"/>
              </a:rPr>
              <a:t> </a:t>
            </a:r>
            <a:r>
              <a:rPr lang="fa-IR" b="1" dirty="0" smtClean="0">
                <a:latin typeface="Adobe Arabic" panose="02040503050201020203" pitchFamily="18" charset="-78"/>
                <a:cs typeface="Adobe Arabic" panose="02040503050201020203" pitchFamily="18" charset="-78"/>
              </a:rPr>
              <a:t>و ضوابط طراحی</a:t>
            </a:r>
            <a:endParaRPr lang="en-US" b="1" dirty="0">
              <a:latin typeface="Adobe Arabic" panose="02040503050201020203" pitchFamily="18" charset="-78"/>
              <a:cs typeface="Adobe Arabic" panose="02040503050201020203" pitchFamily="18" charset="-78"/>
            </a:endParaRP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8582" y="984250"/>
            <a:ext cx="4852930" cy="4367637"/>
          </a:xfrm>
          <a:prstGeom prst="rect">
            <a:avLst/>
          </a:prstGeom>
        </p:spPr>
      </p:pic>
      <p:sp>
        <p:nvSpPr>
          <p:cNvPr id="3" name="Content Placeholder 2"/>
          <p:cNvSpPr>
            <a:spLocks noGrp="1"/>
          </p:cNvSpPr>
          <p:nvPr>
            <p:ph idx="1"/>
          </p:nvPr>
        </p:nvSpPr>
        <p:spPr>
          <a:xfrm>
            <a:off x="4038600" y="1028700"/>
            <a:ext cx="4665824" cy="400050"/>
          </a:xfrm>
        </p:spPr>
        <p:txBody>
          <a:bodyPr>
            <a:normAutofit/>
          </a:bodyPr>
          <a:lstStyle/>
          <a:p>
            <a:pPr algn="r" rtl="1"/>
            <a:r>
              <a:rPr lang="fa-IR" b="1" dirty="0" smtClean="0">
                <a:latin typeface="Adobe Arabic" panose="02040503050201020203" pitchFamily="18" charset="-78"/>
                <a:cs typeface="Adobe Arabic" panose="02040503050201020203" pitchFamily="18" charset="-78"/>
              </a:rPr>
              <a:t>ارتباطات فضایی و سیرکولاسیون</a:t>
            </a:r>
            <a:endParaRPr lang="en-US"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1676400" y="2514129"/>
            <a:ext cx="6835566"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ارائه گرافیکی کیفیت و خوانایی پرزانته را افزایش میدهد</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394673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18</a:t>
            </a:fld>
            <a:endParaRPr lang="en-US"/>
          </a:p>
        </p:txBody>
      </p:sp>
      <p:sp>
        <p:nvSpPr>
          <p:cNvPr id="13" name="Title 1"/>
          <p:cNvSpPr>
            <a:spLocks noGrp="1"/>
          </p:cNvSpPr>
          <p:nvPr>
            <p:ph type="title"/>
          </p:nvPr>
        </p:nvSpPr>
        <p:spPr>
          <a:xfrm>
            <a:off x="1028701" y="514350"/>
            <a:ext cx="7885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پنجم: </a:t>
            </a:r>
            <a:r>
              <a:rPr lang="ar-SA" b="1" dirty="0">
                <a:latin typeface="Adobe Arabic" panose="02040503050201020203" pitchFamily="18" charset="-78"/>
                <a:cs typeface="Adobe Arabic" panose="02040503050201020203" pitchFamily="18" charset="-78"/>
              </a:rPr>
              <a:t>شناخت عرصه ها </a:t>
            </a:r>
            <a:r>
              <a:rPr lang="fa-IR" b="1" dirty="0">
                <a:latin typeface="Adobe Arabic" panose="02040503050201020203" pitchFamily="18" charset="-78"/>
                <a:cs typeface="Adobe Arabic" panose="02040503050201020203" pitchFamily="18" charset="-78"/>
              </a:rPr>
              <a:t>،</a:t>
            </a:r>
            <a:r>
              <a:rPr lang="ar-SA" b="1" dirty="0" smtClean="0">
                <a:latin typeface="Adobe Arabic" panose="02040503050201020203" pitchFamily="18" charset="-78"/>
                <a:cs typeface="Adobe Arabic" panose="02040503050201020203" pitchFamily="18" charset="-78"/>
              </a:rPr>
              <a:t>عملکردها</a:t>
            </a:r>
            <a:r>
              <a:rPr lang="en-US" b="1" dirty="0" smtClean="0">
                <a:latin typeface="Adobe Arabic" panose="02040503050201020203" pitchFamily="18" charset="-78"/>
                <a:cs typeface="Adobe Arabic" panose="02040503050201020203" pitchFamily="18" charset="-78"/>
              </a:rPr>
              <a:t> </a:t>
            </a:r>
            <a:r>
              <a:rPr lang="fa-IR" b="1" dirty="0" smtClean="0">
                <a:latin typeface="Adobe Arabic" panose="02040503050201020203" pitchFamily="18" charset="-78"/>
                <a:cs typeface="Adobe Arabic" panose="02040503050201020203" pitchFamily="18" charset="-78"/>
              </a:rPr>
              <a:t>و ضوابط طراحی</a:t>
            </a:r>
            <a:endParaRPr lang="en-US" b="1" dirty="0">
              <a:latin typeface="Adobe Arabic" panose="02040503050201020203" pitchFamily="18" charset="-78"/>
              <a:cs typeface="Adobe Arabic" panose="02040503050201020203" pitchFamily="18" charset="-78"/>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712479"/>
            <a:ext cx="4800600" cy="1475876"/>
          </a:xfrm>
          <a:prstGeom prst="rect">
            <a:avLst/>
          </a:prstGeom>
        </p:spPr>
      </p:pic>
      <p:sp>
        <p:nvSpPr>
          <p:cNvPr id="3" name="Content Placeholder 2"/>
          <p:cNvSpPr>
            <a:spLocks noGrp="1"/>
          </p:cNvSpPr>
          <p:nvPr>
            <p:ph idx="1"/>
          </p:nvPr>
        </p:nvSpPr>
        <p:spPr>
          <a:xfrm>
            <a:off x="5715001" y="857250"/>
            <a:ext cx="2513648" cy="457200"/>
          </a:xfrm>
        </p:spPr>
        <p:txBody>
          <a:bodyPr/>
          <a:lstStyle/>
          <a:p>
            <a:pPr algn="r" rtl="1"/>
            <a:r>
              <a:rPr lang="fa-IR" b="1" dirty="0" smtClean="0">
                <a:latin typeface="Adobe Arabic" panose="02040503050201020203" pitchFamily="18" charset="-78"/>
                <a:cs typeface="Adobe Arabic" panose="02040503050201020203" pitchFamily="18" charset="-78"/>
              </a:rPr>
              <a:t>ظوابط و استاندارد های طراحی</a:t>
            </a:r>
            <a:endParaRPr lang="en-US" b="1" dirty="0">
              <a:latin typeface="Adobe Arabic" panose="02040503050201020203" pitchFamily="18" charset="-78"/>
              <a:cs typeface="Adobe Arabic" panose="02040503050201020203" pitchFamily="18" charset="-78"/>
            </a:endParaRPr>
          </a:p>
        </p:txBody>
      </p:sp>
      <p:sp>
        <p:nvSpPr>
          <p:cNvPr id="7" name="Content Placeholder 2"/>
          <p:cNvSpPr txBox="1">
            <a:spLocks/>
          </p:cNvSpPr>
          <p:nvPr/>
        </p:nvSpPr>
        <p:spPr>
          <a:xfrm>
            <a:off x="1699975" y="3166335"/>
            <a:ext cx="6835566"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ارائه گرافیکی کیفیت و خوانایی پرزانته را افزایش میدهد</a:t>
            </a:r>
            <a:endParaRPr lang="en-US" sz="1400" b="1" u="sng" dirty="0">
              <a:solidFill>
                <a:srgbClr val="FF0000"/>
              </a:solidFill>
              <a:latin typeface="Adobe Arabic" panose="02040503050201020203" pitchFamily="18" charset="-78"/>
            </a:endParaRPr>
          </a:p>
        </p:txBody>
      </p:sp>
      <p:grpSp>
        <p:nvGrpSpPr>
          <p:cNvPr id="8" name="Group 7"/>
          <p:cNvGrpSpPr/>
          <p:nvPr/>
        </p:nvGrpSpPr>
        <p:grpSpPr>
          <a:xfrm>
            <a:off x="-96317" y="0"/>
            <a:ext cx="1410767" cy="5715000"/>
            <a:chOff x="-96317" y="0"/>
            <a:chExt cx="1410767" cy="5715000"/>
          </a:xfrm>
        </p:grpSpPr>
        <p:sp>
          <p:nvSpPr>
            <p:cNvPr id="9" name="Rectangle 8"/>
            <p:cNvSpPr/>
            <p:nvPr/>
          </p:nvSpPr>
          <p:spPr>
            <a:xfrm>
              <a:off x="0" y="0"/>
              <a:ext cx="1200150" cy="5715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endParaRPr lang="fa-IR" sz="1053" dirty="0">
                <a:latin typeface="Adobe Arabic" panose="02040503050201020203" pitchFamily="18" charset="-78"/>
                <a:cs typeface="Adobe Arabic" panose="02040503050201020203" pitchFamily="18" charset="-78"/>
              </a:endParaRPr>
            </a:p>
          </p:txBody>
        </p:sp>
        <p:sp>
          <p:nvSpPr>
            <p:cNvPr id="10" name="Title 1"/>
            <p:cNvSpPr txBox="1">
              <a:spLocks/>
            </p:cNvSpPr>
            <p:nvPr/>
          </p:nvSpPr>
          <p:spPr>
            <a:xfrm>
              <a:off x="-96317" y="896589"/>
              <a:ext cx="1371600" cy="719138"/>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rtl="1"/>
              <a:r>
                <a:rPr lang="fa-IR" sz="1200" b="1" dirty="0">
                  <a:latin typeface="Adobe Arabic" panose="02040503050201020203" pitchFamily="18" charset="-78"/>
                  <a:cs typeface="Adobe Arabic" panose="02040503050201020203" pitchFamily="18" charset="-78"/>
                </a:rPr>
                <a:t>دانشگاه فني و حرفه اي استان يزد</a:t>
              </a:r>
              <a:r>
                <a:rPr lang="en-US" sz="1200" b="1" i="1" dirty="0">
                  <a:latin typeface="Adobe Arabic" panose="02040503050201020203" pitchFamily="18" charset="-78"/>
                  <a:cs typeface="Adobe Arabic" panose="02040503050201020203" pitchFamily="18" charset="-78"/>
                </a:rPr>
                <a:t/>
              </a:r>
              <a:br>
                <a:rPr lang="en-US" sz="1200" b="1" i="1" dirty="0">
                  <a:latin typeface="Adobe Arabic" panose="02040503050201020203" pitchFamily="18" charset="-78"/>
                  <a:cs typeface="Adobe Arabic" panose="02040503050201020203" pitchFamily="18" charset="-78"/>
                </a:rPr>
              </a:br>
              <a:r>
                <a:rPr lang="fa-IR" sz="1200" b="1" dirty="0">
                  <a:latin typeface="Adobe Arabic" panose="02040503050201020203" pitchFamily="18" charset="-78"/>
                  <a:cs typeface="Adobe Arabic" panose="02040503050201020203" pitchFamily="18" charset="-78"/>
                </a:rPr>
                <a:t>دانشکده فنی شهيد صدوقي</a:t>
              </a:r>
              <a:endParaRPr lang="en-US" sz="1200" b="1" i="1" dirty="0">
                <a:latin typeface="Adobe Arabic" panose="02040503050201020203" pitchFamily="18" charset="-78"/>
                <a:cs typeface="Adobe Arabic" panose="02040503050201020203" pitchFamily="18" charset="-78"/>
              </a:endParaRPr>
            </a:p>
          </p:txBody>
        </p:sp>
        <p:sp>
          <p:nvSpPr>
            <p:cNvPr id="11" name="Rectangle 10"/>
            <p:cNvSpPr/>
            <p:nvPr/>
          </p:nvSpPr>
          <p:spPr>
            <a:xfrm>
              <a:off x="-96317" y="1778072"/>
              <a:ext cx="1366010" cy="369332"/>
            </a:xfrm>
            <a:prstGeom prst="rect">
              <a:avLst/>
            </a:prstGeom>
          </p:spPr>
          <p:txBody>
            <a:bodyPr wrap="square">
              <a:spAutoFit/>
            </a:bodyPr>
            <a:lstStyle/>
            <a:p>
              <a:pPr algn="ctr">
                <a:lnSpc>
                  <a:spcPct val="150000"/>
                </a:lnSpc>
              </a:pPr>
              <a:r>
                <a:rPr lang="fa-IR" sz="1200" b="1" dirty="0" smtClean="0">
                  <a:latin typeface="Adobe Arabic" panose="02040503050201020203" pitchFamily="18" charset="-78"/>
                  <a:cs typeface="Adobe Arabic" panose="02040503050201020203" pitchFamily="18" charset="-78"/>
                </a:rPr>
                <a:t>عنوان طرح نهایی</a:t>
              </a:r>
              <a:endParaRPr lang="fa-IR" sz="1200" b="1" dirty="0">
                <a:latin typeface="Adobe Arabic" panose="02040503050201020203" pitchFamily="18" charset="-78"/>
                <a:cs typeface="Adobe Arabic" panose="02040503050201020203" pitchFamily="18" charset="-78"/>
              </a:endParaRPr>
            </a:p>
          </p:txBody>
        </p:sp>
        <p:sp>
          <p:nvSpPr>
            <p:cNvPr id="12" name="Rectangle 11"/>
            <p:cNvSpPr/>
            <p:nvPr/>
          </p:nvSpPr>
          <p:spPr>
            <a:xfrm>
              <a:off x="-10592" y="3650101"/>
              <a:ext cx="12001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دانشجو</a:t>
              </a:r>
            </a:p>
            <a:p>
              <a:pPr algn="ctr">
                <a:lnSpc>
                  <a:spcPct val="150000"/>
                </a:lnSpc>
              </a:pPr>
              <a:r>
                <a:rPr lang="fa-IR" sz="1200" dirty="0" smtClean="0">
                  <a:latin typeface="Adobe Arabic" panose="02040503050201020203" pitchFamily="18" charset="-78"/>
                  <a:cs typeface="Adobe Arabic" panose="02040503050201020203" pitchFamily="18" charset="-78"/>
                </a:rPr>
                <a:t>نام دانشجو</a:t>
              </a:r>
              <a:endParaRPr lang="fa-IR" sz="1200" dirty="0">
                <a:latin typeface="Adobe Arabic" panose="02040503050201020203" pitchFamily="18" charset="-78"/>
                <a:cs typeface="Adobe Arabic" panose="02040503050201020203" pitchFamily="18" charset="-78"/>
              </a:endParaRPr>
            </a:p>
          </p:txBody>
        </p:sp>
        <p:sp>
          <p:nvSpPr>
            <p:cNvPr id="15" name="Rectangle 14"/>
            <p:cNvSpPr/>
            <p:nvPr/>
          </p:nvSpPr>
          <p:spPr>
            <a:xfrm>
              <a:off x="0" y="3003770"/>
              <a:ext cx="13144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استاد راهنما</a:t>
              </a:r>
            </a:p>
            <a:p>
              <a:pPr algn="ctr">
                <a:lnSpc>
                  <a:spcPct val="150000"/>
                </a:lnSpc>
              </a:pPr>
              <a:r>
                <a:rPr lang="fa-IR" sz="1200" dirty="0" smtClean="0">
                  <a:latin typeface="Adobe Arabic" panose="02040503050201020203" pitchFamily="18" charset="-78"/>
                  <a:cs typeface="Adobe Arabic" panose="02040503050201020203" pitchFamily="18" charset="-78"/>
                </a:rPr>
                <a:t>نام استاد راهنما</a:t>
              </a:r>
              <a:endParaRPr lang="fa-IR" sz="1200" dirty="0">
                <a:latin typeface="Adobe Arabic" panose="02040503050201020203" pitchFamily="18" charset="-78"/>
                <a:cs typeface="Adobe Arabic" panose="02040503050201020203" pitchFamily="18" charset="-78"/>
              </a:endParaRPr>
            </a:p>
          </p:txBody>
        </p:sp>
        <p:sp>
          <p:nvSpPr>
            <p:cNvPr id="16" name="Rectangle 15"/>
            <p:cNvSpPr/>
            <p:nvPr/>
          </p:nvSpPr>
          <p:spPr>
            <a:xfrm>
              <a:off x="273892" y="4459652"/>
              <a:ext cx="609600" cy="578492"/>
            </a:xfrm>
            <a:prstGeom prst="rect">
              <a:avLst/>
            </a:prstGeom>
          </p:spPr>
          <p:txBody>
            <a:bodyPr wrap="square">
              <a:spAutoFit/>
            </a:bodyPr>
            <a:lstStyle/>
            <a:p>
              <a:pPr algn="ctr">
                <a:lnSpc>
                  <a:spcPct val="150000"/>
                </a:lnSpc>
              </a:pPr>
              <a:r>
                <a:rPr lang="fa-IR" sz="1053" b="1" dirty="0">
                  <a:latin typeface="Adobe Arabic" panose="02040503050201020203" pitchFamily="18" charset="-78"/>
                  <a:cs typeface="Adobe Arabic" panose="02040503050201020203" pitchFamily="18" charset="-78"/>
                </a:rPr>
                <a:t>اسفند</a:t>
              </a:r>
            </a:p>
            <a:p>
              <a:pPr algn="ctr">
                <a:lnSpc>
                  <a:spcPct val="150000"/>
                </a:lnSpc>
              </a:pPr>
              <a:r>
                <a:rPr lang="fa-IR" sz="1053" b="1" dirty="0">
                  <a:latin typeface="Adobe Arabic" panose="02040503050201020203" pitchFamily="18" charset="-78"/>
                  <a:cs typeface="Adobe Arabic" panose="02040503050201020203" pitchFamily="18" charset="-78"/>
                </a:rPr>
                <a:t>1398</a:t>
              </a:r>
            </a:p>
          </p:txBody>
        </p:sp>
        <p:pic>
          <p:nvPicPr>
            <p:cNvPr id="17" name="Picture 16"/>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208965" y="70833"/>
              <a:ext cx="739454" cy="914401"/>
            </a:xfrm>
            <a:prstGeom prst="rect">
              <a:avLst/>
            </a:prstGeom>
          </p:spPr>
        </p:pic>
      </p:grpSp>
      <p:sp>
        <p:nvSpPr>
          <p:cNvPr id="18" name="Content Placeholder 2"/>
          <p:cNvSpPr txBox="1">
            <a:spLocks/>
          </p:cNvSpPr>
          <p:nvPr/>
        </p:nvSpPr>
        <p:spPr>
          <a:xfrm>
            <a:off x="-96317" y="2712061"/>
            <a:ext cx="3536649"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کادر معرفي سمت چپ بايد درتمام صفحات بيايد!!!</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203363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996664"/>
            <a:ext cx="3332207" cy="457200"/>
          </a:xfrm>
        </p:spPr>
        <p:txBody>
          <a:bodyPr>
            <a:normAutofit/>
          </a:bodyPr>
          <a:lstStyle/>
          <a:p>
            <a:pPr algn="r" rtl="1"/>
            <a:r>
              <a:rPr lang="fa-IR" b="1" dirty="0" smtClean="0">
                <a:latin typeface="Adobe Arabic" panose="02040503050201020203" pitchFamily="18" charset="-78"/>
                <a:cs typeface="Adobe Arabic" panose="02040503050201020203" pitchFamily="18" charset="-78"/>
              </a:rPr>
              <a:t>ضوابط و انواع تاسیسات مورد نیاز طرح</a:t>
            </a: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19</a:t>
            </a:fld>
            <a:endParaRPr lang="en-US"/>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 y="1711223"/>
            <a:ext cx="3657600" cy="2434302"/>
          </a:xfrm>
          <a:prstGeom prst="rect">
            <a:avLst/>
          </a:prstGeom>
        </p:spPr>
      </p:pic>
      <p:sp>
        <p:nvSpPr>
          <p:cNvPr id="13" name="Title 1"/>
          <p:cNvSpPr>
            <a:spLocks noGrp="1"/>
          </p:cNvSpPr>
          <p:nvPr>
            <p:ph type="title"/>
          </p:nvPr>
        </p:nvSpPr>
        <p:spPr>
          <a:xfrm>
            <a:off x="1028701" y="514350"/>
            <a:ext cx="7885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پنجم: </a:t>
            </a:r>
            <a:r>
              <a:rPr lang="ar-SA" b="1" dirty="0">
                <a:latin typeface="Adobe Arabic" panose="02040503050201020203" pitchFamily="18" charset="-78"/>
                <a:cs typeface="Adobe Arabic" panose="02040503050201020203" pitchFamily="18" charset="-78"/>
              </a:rPr>
              <a:t>شناخت عرصه ها </a:t>
            </a:r>
            <a:r>
              <a:rPr lang="fa-IR" b="1" dirty="0">
                <a:latin typeface="Adobe Arabic" panose="02040503050201020203" pitchFamily="18" charset="-78"/>
                <a:cs typeface="Adobe Arabic" panose="02040503050201020203" pitchFamily="18" charset="-78"/>
              </a:rPr>
              <a:t>،</a:t>
            </a:r>
            <a:r>
              <a:rPr lang="ar-SA" b="1" dirty="0" smtClean="0">
                <a:latin typeface="Adobe Arabic" panose="02040503050201020203" pitchFamily="18" charset="-78"/>
                <a:cs typeface="Adobe Arabic" panose="02040503050201020203" pitchFamily="18" charset="-78"/>
              </a:rPr>
              <a:t>عملکردها</a:t>
            </a:r>
            <a:r>
              <a:rPr lang="en-US" b="1" dirty="0" smtClean="0">
                <a:latin typeface="Adobe Arabic" panose="02040503050201020203" pitchFamily="18" charset="-78"/>
                <a:cs typeface="Adobe Arabic" panose="02040503050201020203" pitchFamily="18" charset="-78"/>
              </a:rPr>
              <a:t> </a:t>
            </a:r>
            <a:r>
              <a:rPr lang="fa-IR" b="1" dirty="0" smtClean="0">
                <a:latin typeface="Adobe Arabic" panose="02040503050201020203" pitchFamily="18" charset="-78"/>
                <a:cs typeface="Adobe Arabic" panose="02040503050201020203" pitchFamily="18" charset="-78"/>
              </a:rPr>
              <a:t>و ضوابط طراحی</a:t>
            </a:r>
            <a:endParaRPr lang="en-US"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88337" y="4402884"/>
            <a:ext cx="6835566"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ارائه گرافیکی کیفیت و خوانایی پرزانته را افزایش میدهد</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571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2324100"/>
            <a:ext cx="7076431" cy="819149"/>
          </a:xfrm>
          <a:prstGeom prst="rect">
            <a:avLst/>
          </a:prstGeom>
        </p:spPr>
        <p:txBody>
          <a:bodyPr vert="horz" lIns="91440" tIns="45720" rIns="91440" bIns="45720" rtlCol="0" anchor="b">
            <a:noAutofit/>
          </a:bodyPr>
          <a:lstStyle>
            <a:lvl1pPr algn="l" defTabSz="685800" rtl="0" eaLnBrk="1" latinLnBrk="0" hangingPunct="1">
              <a:spcBef>
                <a:spcPct val="0"/>
              </a:spcBef>
              <a:buNone/>
              <a:defRPr sz="2400" kern="1200">
                <a:solidFill>
                  <a:schemeClr val="tx1"/>
                </a:solidFill>
                <a:latin typeface="+mj-lt"/>
                <a:ea typeface="+mj-ea"/>
                <a:cs typeface="+mj-cs"/>
              </a:defRPr>
            </a:lvl1pPr>
          </a:lstStyle>
          <a:p>
            <a:pPr algn="ctr" rtl="1"/>
            <a:r>
              <a:rPr lang="fa-IR" sz="7200" b="1" dirty="0" smtClean="0">
                <a:latin typeface="Adobe Arabic" panose="02040503050201020203" pitchFamily="18" charset="-78"/>
                <a:cs typeface="EntezareZohoor 4 **" panose="00000700000000000000" pitchFamily="2" charset="-78"/>
              </a:rPr>
              <a:t>بسم الله الرحمن الرحيم </a:t>
            </a:r>
            <a:endParaRPr lang="en-US" sz="7200" i="1" dirty="0">
              <a:latin typeface="Adobe Arabic" panose="02040503050201020203" pitchFamily="18" charset="-78"/>
              <a:cs typeface="EntezareZohoor 4 **" panose="00000700000000000000" pitchFamily="2" charset="-78"/>
            </a:endParaRPr>
          </a:p>
        </p:txBody>
      </p:sp>
    </p:spTree>
    <p:extLst>
      <p:ext uri="{BB962C8B-B14F-4D97-AF65-F5344CB8AC3E}">
        <p14:creationId xmlns:p14="http://schemas.microsoft.com/office/powerpoint/2010/main" val="42304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971009"/>
            <a:ext cx="7313295" cy="4000500"/>
          </a:xfrm>
        </p:spPr>
        <p:txBody>
          <a:bodyPr/>
          <a:lstStyle/>
          <a:p>
            <a:pPr algn="r" rtl="1"/>
            <a:r>
              <a:rPr lang="fa-IR" b="1" dirty="0">
                <a:latin typeface="Adobe Arabic" panose="02040503050201020203" pitchFamily="18" charset="-78"/>
                <a:cs typeface="Adobe Arabic" panose="02040503050201020203" pitchFamily="18" charset="-78"/>
              </a:rPr>
              <a:t>برنامه فیزیکی</a:t>
            </a: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20</a:t>
            </a:fld>
            <a:endParaRPr lang="en-US"/>
          </a:p>
        </p:txBody>
      </p:sp>
      <p:graphicFrame>
        <p:nvGraphicFramePr>
          <p:cNvPr id="31" name="Table 30"/>
          <p:cNvGraphicFramePr>
            <a:graphicFrameLocks noGrp="1"/>
          </p:cNvGraphicFramePr>
          <p:nvPr>
            <p:extLst>
              <p:ext uri="{D42A27DB-BD31-4B8C-83A1-F6EECF244321}">
                <p14:modId xmlns:p14="http://schemas.microsoft.com/office/powerpoint/2010/main" val="4055960541"/>
              </p:ext>
            </p:extLst>
          </p:nvPr>
        </p:nvGraphicFramePr>
        <p:xfrm>
          <a:off x="1314449" y="1428750"/>
          <a:ext cx="7198552" cy="3498756"/>
        </p:xfrm>
        <a:graphic>
          <a:graphicData uri="http://schemas.openxmlformats.org/drawingml/2006/table">
            <a:tbl>
              <a:tblPr firstRow="1" bandRow="1">
                <a:tableStyleId>{5C22544A-7EE6-4342-B048-85BDC9FD1C3A}</a:tableStyleId>
              </a:tblPr>
              <a:tblGrid>
                <a:gridCol w="379095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07401">
                  <a:extLst>
                    <a:ext uri="{9D8B030D-6E8A-4147-A177-3AD203B41FA5}">
                      <a16:colId xmlns:a16="http://schemas.microsoft.com/office/drawing/2014/main" val="20002"/>
                    </a:ext>
                  </a:extLst>
                </a:gridCol>
              </a:tblGrid>
              <a:tr h="350044">
                <a:tc>
                  <a:txBody>
                    <a:bodyPr/>
                    <a:lstStyle/>
                    <a:p>
                      <a:pPr algn="r" rtl="1"/>
                      <a:r>
                        <a:rPr lang="fa-IR" sz="1700" dirty="0" smtClean="0">
                          <a:latin typeface="Adobe Arabic" panose="02040503050201020203" pitchFamily="18" charset="-78"/>
                          <a:cs typeface="Adobe Arabic" panose="02040503050201020203" pitchFamily="18" charset="-78"/>
                        </a:rPr>
                        <a:t>توضیحات</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rtl="1"/>
                      <a:r>
                        <a:rPr lang="fa-IR" sz="1700" dirty="0" smtClean="0">
                          <a:latin typeface="Adobe Arabic" panose="02040503050201020203" pitchFamily="18" charset="-78"/>
                          <a:cs typeface="Adobe Arabic" panose="02040503050201020203" pitchFamily="18" charset="-78"/>
                        </a:rPr>
                        <a:t>مساحت</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rtl="1"/>
                      <a:r>
                        <a:rPr lang="fa-IR" sz="1700" dirty="0" smtClean="0">
                          <a:latin typeface="Adobe Arabic" panose="02040503050201020203" pitchFamily="18" charset="-78"/>
                          <a:cs typeface="Adobe Arabic" panose="02040503050201020203" pitchFamily="18" charset="-78"/>
                        </a:rPr>
                        <a:t>نام فضا</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0"/>
                  </a:ext>
                </a:extLst>
              </a:tr>
              <a:tr h="349202">
                <a:tc>
                  <a:txBody>
                    <a:bodyPr/>
                    <a:lstStyle/>
                    <a:p>
                      <a:pPr algn="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en-US" sz="1700" dirty="0" smtClean="0">
                          <a:latin typeface="Adobe Arabic" panose="02040503050201020203" pitchFamily="18" charset="-78"/>
                          <a:cs typeface="Adobe Arabic" panose="02040503050201020203" pitchFamily="18" charset="-78"/>
                        </a:rPr>
                        <a:t>2500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فضای</a:t>
                      </a:r>
                      <a:r>
                        <a:rPr lang="fa-IR" sz="1700" baseline="0" dirty="0" smtClean="0">
                          <a:latin typeface="Adobe Arabic" panose="02040503050201020203" pitchFamily="18" charset="-78"/>
                          <a:cs typeface="Adobe Arabic" panose="02040503050201020203" pitchFamily="18" charset="-78"/>
                        </a:rPr>
                        <a:t> نمایشی</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1"/>
                  </a:ext>
                </a:extLst>
              </a:tr>
              <a:tr h="349202">
                <a:tc>
                  <a:txBody>
                    <a:bodyPr/>
                    <a:lstStyle/>
                    <a:p>
                      <a:pPr algn="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en-US" sz="1700" dirty="0" smtClean="0">
                          <a:latin typeface="Adobe Arabic" panose="02040503050201020203" pitchFamily="18" charset="-78"/>
                          <a:cs typeface="Adobe Arabic" panose="02040503050201020203" pitchFamily="18" charset="-78"/>
                        </a:rPr>
                        <a:t>3000 </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گالری و فضای نمایشگاهی</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2"/>
                  </a:ext>
                </a:extLst>
              </a:tr>
              <a:tr h="350044">
                <a:tc>
                  <a:txBody>
                    <a:bodyPr/>
                    <a:lstStyle/>
                    <a:p>
                      <a:pPr algn="r"/>
                      <a:endParaRPr lang="en-US" sz="170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en-US" sz="1700" dirty="0" smtClean="0">
                          <a:latin typeface="Adobe Arabic" panose="02040503050201020203" pitchFamily="18" charset="-78"/>
                          <a:cs typeface="Adobe Arabic" panose="02040503050201020203" pitchFamily="18" charset="-78"/>
                        </a:rPr>
                        <a:t>580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فضای اداری</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3"/>
                  </a:ext>
                </a:extLst>
              </a:tr>
              <a:tr h="350044">
                <a:tc>
                  <a:txBody>
                    <a:bodyPr/>
                    <a:lstStyle/>
                    <a:p>
                      <a:pPr algn="r"/>
                      <a:endParaRPr lang="en-US" sz="170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800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فضای اقامتی</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4"/>
                  </a:ext>
                </a:extLst>
              </a:tr>
              <a:tr h="350044">
                <a:tc>
                  <a:txBody>
                    <a:bodyPr/>
                    <a:lstStyle/>
                    <a:p>
                      <a:pPr algn="r"/>
                      <a:endParaRPr lang="en-US" sz="170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en-US" sz="1700" dirty="0" smtClean="0">
                          <a:latin typeface="Adobe Arabic" panose="02040503050201020203" pitchFamily="18" charset="-78"/>
                          <a:cs typeface="Adobe Arabic" panose="02040503050201020203" pitchFamily="18" charset="-78"/>
                        </a:rPr>
                        <a:t>1000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فضای</a:t>
                      </a:r>
                      <a:r>
                        <a:rPr lang="fa-IR" sz="1700" baseline="0" dirty="0" smtClean="0">
                          <a:latin typeface="Adobe Arabic" panose="02040503050201020203" pitchFamily="18" charset="-78"/>
                          <a:cs typeface="Adobe Arabic" panose="02040503050201020203" pitchFamily="18" charset="-78"/>
                        </a:rPr>
                        <a:t> رفاهی</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5"/>
                  </a:ext>
                </a:extLst>
              </a:tr>
              <a:tr h="350044">
                <a:tc>
                  <a:txBody>
                    <a:bodyPr/>
                    <a:lstStyle/>
                    <a:p>
                      <a:pPr algn="r"/>
                      <a:endParaRPr lang="en-US" sz="170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2200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استودیو</a:t>
                      </a:r>
                      <a:r>
                        <a:rPr lang="fa-IR" sz="1700" baseline="0" dirty="0" smtClean="0">
                          <a:latin typeface="Adobe Arabic" panose="02040503050201020203" pitchFamily="18" charset="-78"/>
                          <a:cs typeface="Adobe Arabic" panose="02040503050201020203" pitchFamily="18" charset="-78"/>
                        </a:rPr>
                        <a:t> ها</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6"/>
                  </a:ext>
                </a:extLst>
              </a:tr>
              <a:tr h="350044">
                <a:tc>
                  <a:txBody>
                    <a:bodyPr/>
                    <a:lstStyle/>
                    <a:p>
                      <a:pPr algn="r"/>
                      <a:endParaRPr lang="en-US" sz="170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1400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کارگاه های هنری و ساخت</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7"/>
                  </a:ext>
                </a:extLst>
              </a:tr>
              <a:tr h="350044">
                <a:tc>
                  <a:txBody>
                    <a:bodyPr/>
                    <a:lstStyle/>
                    <a:p>
                      <a:pPr algn="r"/>
                      <a:endParaRPr lang="en-US" sz="170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1100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فضای خدمات و پشتیبانی</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8"/>
                  </a:ext>
                </a:extLst>
              </a:tr>
              <a:tr h="350044">
                <a:tc>
                  <a:txBody>
                    <a:bodyPr/>
                    <a:lstStyle/>
                    <a:p>
                      <a:pPr algn="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en-US" sz="1700" dirty="0" smtClean="0">
                          <a:latin typeface="Adobe Arabic" panose="02040503050201020203" pitchFamily="18" charset="-78"/>
                          <a:cs typeface="Adobe Arabic" panose="02040503050201020203" pitchFamily="18" charset="-78"/>
                        </a:rPr>
                        <a:t>16000</a:t>
                      </a:r>
                      <a:endParaRPr lang="en-US" sz="1700" dirty="0">
                        <a:latin typeface="Adobe Arabic" panose="02040503050201020203" pitchFamily="18" charset="-78"/>
                        <a:cs typeface="Adobe Arabic" panose="02040503050201020203" pitchFamily="18" charset="-78"/>
                      </a:endParaRPr>
                    </a:p>
                  </a:txBody>
                  <a:tcPr marL="86312" marR="86312" marT="43156" marB="43156"/>
                </a:tc>
                <a:tc>
                  <a:txBody>
                    <a:bodyPr/>
                    <a:lstStyle/>
                    <a:p>
                      <a:pPr algn="r"/>
                      <a:r>
                        <a:rPr lang="fa-IR" sz="1700" dirty="0" smtClean="0">
                          <a:latin typeface="Adobe Arabic" panose="02040503050201020203" pitchFamily="18" charset="-78"/>
                          <a:cs typeface="Adobe Arabic" panose="02040503050201020203" pitchFamily="18" charset="-78"/>
                        </a:rPr>
                        <a:t>پارکینگ</a:t>
                      </a:r>
                      <a:endParaRPr lang="en-US" sz="1700" dirty="0">
                        <a:latin typeface="Adobe Arabic" panose="02040503050201020203" pitchFamily="18" charset="-78"/>
                        <a:cs typeface="Adobe Arabic" panose="02040503050201020203" pitchFamily="18" charset="-78"/>
                      </a:endParaRPr>
                    </a:p>
                  </a:txBody>
                  <a:tcPr marL="86312" marR="86312" marT="43156" marB="43156"/>
                </a:tc>
                <a:extLst>
                  <a:ext uri="{0D108BD9-81ED-4DB2-BD59-A6C34878D82A}">
                    <a16:rowId xmlns:a16="http://schemas.microsoft.com/office/drawing/2014/main" val="10009"/>
                  </a:ext>
                </a:extLst>
              </a:tr>
            </a:tbl>
          </a:graphicData>
        </a:graphic>
      </p:graphicFrame>
      <p:sp>
        <p:nvSpPr>
          <p:cNvPr id="5" name="Title 1"/>
          <p:cNvSpPr>
            <a:spLocks noGrp="1"/>
          </p:cNvSpPr>
          <p:nvPr>
            <p:ph type="title"/>
          </p:nvPr>
        </p:nvSpPr>
        <p:spPr>
          <a:xfrm>
            <a:off x="1028701" y="514350"/>
            <a:ext cx="7885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پنجم: </a:t>
            </a:r>
            <a:r>
              <a:rPr lang="ar-SA" b="1" dirty="0">
                <a:latin typeface="Adobe Arabic" panose="02040503050201020203" pitchFamily="18" charset="-78"/>
                <a:cs typeface="Adobe Arabic" panose="02040503050201020203" pitchFamily="18" charset="-78"/>
              </a:rPr>
              <a:t>شناخت عرصه ها </a:t>
            </a:r>
            <a:r>
              <a:rPr lang="fa-IR" b="1" dirty="0">
                <a:latin typeface="Adobe Arabic" panose="02040503050201020203" pitchFamily="18" charset="-78"/>
                <a:cs typeface="Adobe Arabic" panose="02040503050201020203" pitchFamily="18" charset="-78"/>
              </a:rPr>
              <a:t>،</a:t>
            </a:r>
            <a:r>
              <a:rPr lang="ar-SA" b="1" dirty="0" smtClean="0">
                <a:latin typeface="Adobe Arabic" panose="02040503050201020203" pitchFamily="18" charset="-78"/>
                <a:cs typeface="Adobe Arabic" panose="02040503050201020203" pitchFamily="18" charset="-78"/>
              </a:rPr>
              <a:t>عملکردها</a:t>
            </a:r>
            <a:r>
              <a:rPr lang="en-US" b="1" dirty="0" smtClean="0">
                <a:latin typeface="Adobe Arabic" panose="02040503050201020203" pitchFamily="18" charset="-78"/>
                <a:cs typeface="Adobe Arabic" panose="02040503050201020203" pitchFamily="18" charset="-78"/>
              </a:rPr>
              <a:t> </a:t>
            </a:r>
            <a:r>
              <a:rPr lang="fa-IR" b="1" dirty="0" smtClean="0">
                <a:latin typeface="Adobe Arabic" panose="02040503050201020203" pitchFamily="18" charset="-78"/>
                <a:cs typeface="Adobe Arabic" panose="02040503050201020203" pitchFamily="18" charset="-78"/>
              </a:rPr>
              <a:t>و ضوابط طراحی</a:t>
            </a:r>
            <a:endParaRPr lang="en-US"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2895600" y="971009"/>
            <a:ext cx="6835566"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ارائه چدول برنامه فيزيکي الزامي است.</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422052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408748" y="1079500"/>
            <a:ext cx="7315200" cy="3556000"/>
          </a:xfrm>
        </p:spPr>
        <p:txBody>
          <a:bodyPr/>
          <a:lstStyle/>
          <a:p>
            <a:pPr algn="r" rtl="1"/>
            <a:r>
              <a:rPr lang="fa-IR" b="1" dirty="0">
                <a:latin typeface="Adobe Arabic" panose="02040503050201020203" pitchFamily="18" charset="-78"/>
                <a:cs typeface="Adobe Arabic" panose="02040503050201020203" pitchFamily="18" charset="-78"/>
              </a:rPr>
              <a:t>ایده طرح</a:t>
            </a:r>
            <a:endParaRPr lang="en-US" b="1" dirty="0">
              <a:latin typeface="Adobe Arabic" panose="02040503050201020203" pitchFamily="18" charset="-78"/>
              <a:cs typeface="Adobe Arabic" panose="02040503050201020203" pitchFamily="18" charset="-78"/>
            </a:endParaRPr>
          </a:p>
          <a:p>
            <a:pPr marL="0" indent="0" algn="r" rtl="1">
              <a:buNone/>
            </a:pPr>
            <a:endParaRPr lang="en-US"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21</a:t>
            </a:fld>
            <a:endParaRPr lang="en-US"/>
          </a:p>
        </p:txBody>
      </p:sp>
      <p:sp>
        <p:nvSpPr>
          <p:cNvPr id="14" name="Content Placeholder 2"/>
          <p:cNvSpPr txBox="1">
            <a:spLocks/>
          </p:cNvSpPr>
          <p:nvPr/>
        </p:nvSpPr>
        <p:spPr>
          <a:xfrm>
            <a:off x="1315319" y="1548935"/>
            <a:ext cx="7315200" cy="3556000"/>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lgn="r" rtl="1">
              <a:buNone/>
            </a:pPr>
            <a:r>
              <a:rPr lang="fa-IR" dirty="0" smtClean="0">
                <a:solidFill>
                  <a:schemeClr val="bg2">
                    <a:lumMod val="50000"/>
                  </a:schemeClr>
                </a:solidFill>
                <a:latin typeface="Adobe Arabic" panose="02040503050201020203" pitchFamily="18" charset="-78"/>
                <a:cs typeface="Adobe Arabic" panose="02040503050201020203" pitchFamily="18" charset="-78"/>
              </a:rPr>
              <a:t>ایده طراحی این مجموعه از لزوم حفظ کارخانه ریسندگی پشم درخشان و هراتی یزد به عنوان یک آثر گرانبهای معماری معاصر صنعتی یزد از یک سو، و نیاز روز افزون شهر یزد به فضایی مناسب جهت اجرای هنرهای نمایشی که جزو علایق شخصی طراح مجموعه میباشد </a:t>
            </a:r>
            <a:r>
              <a:rPr lang="fa-IR" dirty="0">
                <a:solidFill>
                  <a:schemeClr val="bg2">
                    <a:lumMod val="50000"/>
                  </a:schemeClr>
                </a:solidFill>
                <a:latin typeface="Adobe Arabic" panose="02040503050201020203" pitchFamily="18" charset="-78"/>
                <a:cs typeface="Adobe Arabic" panose="02040503050201020203" pitchFamily="18" charset="-78"/>
              </a:rPr>
              <a:t>نشات گرفته </a:t>
            </a:r>
            <a:r>
              <a:rPr lang="fa-IR" dirty="0" smtClean="0">
                <a:solidFill>
                  <a:schemeClr val="bg2">
                    <a:lumMod val="50000"/>
                  </a:schemeClr>
                </a:solidFill>
                <a:latin typeface="Adobe Arabic" panose="02040503050201020203" pitchFamily="18" charset="-78"/>
                <a:cs typeface="Adobe Arabic" panose="02040503050201020203" pitchFamily="18" charset="-78"/>
              </a:rPr>
              <a:t>است. احیای ابنیه صنعتی قدیمی و اعطای کاربری هنری یا اداری از اقدامات نوین اما رایج در سراسر جهان است.</a:t>
            </a:r>
          </a:p>
          <a:p>
            <a:pPr marL="0" indent="0" algn="r" rtl="1">
              <a:buNone/>
            </a:pPr>
            <a:r>
              <a:rPr lang="fa-IR" dirty="0" smtClean="0">
                <a:solidFill>
                  <a:schemeClr val="bg2">
                    <a:lumMod val="50000"/>
                  </a:schemeClr>
                </a:solidFill>
                <a:latin typeface="Adobe Arabic" panose="02040503050201020203" pitchFamily="18" charset="-78"/>
                <a:cs typeface="Adobe Arabic" panose="02040503050201020203" pitchFamily="18" charset="-78"/>
              </a:rPr>
              <a:t>ایده اصلی این پروژه تبدیل یک </a:t>
            </a:r>
            <a:r>
              <a:rPr lang="fa-IR" dirty="0">
                <a:solidFill>
                  <a:schemeClr val="bg2">
                    <a:lumMod val="50000"/>
                  </a:schemeClr>
                </a:solidFill>
                <a:latin typeface="Adobe Arabic" panose="02040503050201020203" pitchFamily="18" charset="-78"/>
                <a:cs typeface="Adobe Arabic" panose="02040503050201020203" pitchFamily="18" charset="-78"/>
              </a:rPr>
              <a:t>فضای مرده </a:t>
            </a:r>
            <a:r>
              <a:rPr lang="fa-IR" dirty="0" smtClean="0">
                <a:solidFill>
                  <a:schemeClr val="bg2">
                    <a:lumMod val="50000"/>
                  </a:schemeClr>
                </a:solidFill>
                <a:latin typeface="Adobe Arabic" panose="02040503050201020203" pitchFamily="18" charset="-78"/>
                <a:cs typeface="Adobe Arabic" panose="02040503050201020203" pitchFamily="18" charset="-78"/>
              </a:rPr>
              <a:t>وسیع در قلب شهر به یک فضای پویا و فعال شهری که بتواند مورد استفاده تمام شهروندان قرار بگیرد بوده است.</a:t>
            </a:r>
          </a:p>
          <a:p>
            <a:pPr marL="0" indent="0" algn="r" rtl="1">
              <a:buNone/>
            </a:pPr>
            <a:endParaRPr lang="en-US"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3491388" y="4729874"/>
            <a:ext cx="5020578"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معرفی عرصه ها،عملکرد ها و ریز فضاهای آن</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37183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408748" y="1079500"/>
            <a:ext cx="7315200" cy="3556000"/>
          </a:xfrm>
        </p:spPr>
        <p:txBody>
          <a:bodyPr/>
          <a:lstStyle/>
          <a:p>
            <a:pPr algn="r" rtl="1"/>
            <a:r>
              <a:rPr lang="fa-IR" b="1" dirty="0" smtClean="0">
                <a:latin typeface="Adobe Arabic" panose="02040503050201020203" pitchFamily="18" charset="-78"/>
                <a:cs typeface="Adobe Arabic" panose="02040503050201020203" pitchFamily="18" charset="-78"/>
              </a:rPr>
              <a:t>مبانی طراحی</a:t>
            </a:r>
            <a:endParaRPr lang="en-US" b="1" dirty="0">
              <a:latin typeface="Adobe Arabic" panose="02040503050201020203" pitchFamily="18" charset="-78"/>
              <a:cs typeface="Adobe Arabic" panose="02040503050201020203" pitchFamily="18" charset="-78"/>
            </a:endParaRPr>
          </a:p>
          <a:p>
            <a:pPr marL="0" indent="0" algn="r" rtl="1">
              <a:buNone/>
            </a:pPr>
            <a:endParaRPr lang="en-US"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22</a:t>
            </a:fld>
            <a:endParaRPr lang="en-US"/>
          </a:p>
        </p:txBody>
      </p:sp>
      <p:sp>
        <p:nvSpPr>
          <p:cNvPr id="13" name="Content Placeholder 2"/>
          <p:cNvSpPr txBox="1">
            <a:spLocks/>
          </p:cNvSpPr>
          <p:nvPr/>
        </p:nvSpPr>
        <p:spPr>
          <a:xfrm>
            <a:off x="1315319" y="1548935"/>
            <a:ext cx="7315200" cy="3556000"/>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342900" indent="-342900" algn="r" rtl="1">
              <a:buFont typeface="+mj-lt"/>
              <a:buAutoNum type="arabicPeriod"/>
            </a:pPr>
            <a:r>
              <a:rPr lang="fa-IR" dirty="0" smtClean="0">
                <a:solidFill>
                  <a:schemeClr val="bg2">
                    <a:lumMod val="50000"/>
                  </a:schemeClr>
                </a:solidFill>
                <a:latin typeface="Adobe Arabic" panose="02040503050201020203" pitchFamily="18" charset="-78"/>
                <a:cs typeface="Adobe Arabic" panose="02040503050201020203" pitchFamily="18" charset="-78"/>
              </a:rPr>
              <a:t>اهتمام به حفاظت از اصالت و مرمت ابنیه موجود در سایت </a:t>
            </a:r>
          </a:p>
          <a:p>
            <a:pPr marL="342900" indent="-342900" algn="r" rtl="1">
              <a:buFont typeface="+mj-lt"/>
              <a:buAutoNum type="arabicPeriod"/>
            </a:pPr>
            <a:r>
              <a:rPr lang="fa-IR" dirty="0" smtClean="0">
                <a:solidFill>
                  <a:schemeClr val="bg2">
                    <a:lumMod val="50000"/>
                  </a:schemeClr>
                </a:solidFill>
                <a:latin typeface="Adobe Arabic" panose="02040503050201020203" pitchFamily="18" charset="-78"/>
                <a:cs typeface="Adobe Arabic" panose="02040503050201020203" pitchFamily="18" charset="-78"/>
              </a:rPr>
              <a:t>اهتمام در ایجاد فضای مناسب کاربری تعیین شده</a:t>
            </a:r>
          </a:p>
          <a:p>
            <a:pPr marL="342900" indent="-342900" algn="r" rtl="1">
              <a:buFont typeface="+mj-lt"/>
              <a:buAutoNum type="arabicPeriod"/>
            </a:pPr>
            <a:r>
              <a:rPr lang="fa-IR" dirty="0" smtClean="0">
                <a:solidFill>
                  <a:schemeClr val="bg2">
                    <a:lumMod val="50000"/>
                  </a:schemeClr>
                </a:solidFill>
                <a:latin typeface="Adobe Arabic" panose="02040503050201020203" pitchFamily="18" charset="-78"/>
                <a:cs typeface="Adobe Arabic" panose="02040503050201020203" pitchFamily="18" charset="-78"/>
              </a:rPr>
              <a:t>اهتمام </a:t>
            </a:r>
            <a:r>
              <a:rPr lang="fa-IR" dirty="0">
                <a:solidFill>
                  <a:schemeClr val="bg2">
                    <a:lumMod val="50000"/>
                  </a:schemeClr>
                </a:solidFill>
                <a:latin typeface="Adobe Arabic" panose="02040503050201020203" pitchFamily="18" charset="-78"/>
                <a:cs typeface="Adobe Arabic" panose="02040503050201020203" pitchFamily="18" charset="-78"/>
              </a:rPr>
              <a:t>به </a:t>
            </a:r>
            <a:r>
              <a:rPr lang="fa-IR" dirty="0" smtClean="0">
                <a:solidFill>
                  <a:schemeClr val="bg2">
                    <a:lumMod val="50000"/>
                  </a:schemeClr>
                </a:solidFill>
                <a:latin typeface="Adobe Arabic" panose="02040503050201020203" pitchFamily="18" charset="-78"/>
                <a:cs typeface="Adobe Arabic" panose="02040503050201020203" pitchFamily="18" charset="-78"/>
              </a:rPr>
              <a:t>استفاده از سازه های برگشت پذیر و قابل بازیافت تا امکان بازگرداندن مجموعه به وضع سابق بدون آسیب به ساختار های اصلی وجود داشته باشد.</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marL="0" indent="0" algn="r" rtl="1">
              <a:buNone/>
            </a:pPr>
            <a:endParaRPr lang="fa-IR" dirty="0" smtClean="0">
              <a:latin typeface="Adobe Arabic" panose="02040503050201020203" pitchFamily="18" charset="-78"/>
              <a:cs typeface="Adobe Arabic" panose="02040503050201020203" pitchFamily="18" charset="-78"/>
            </a:endParaRPr>
          </a:p>
          <a:p>
            <a:pPr marL="342900" indent="-342900" algn="r" rtl="1">
              <a:buFont typeface="+mj-lt"/>
              <a:buAutoNum type="arabicPeriod"/>
            </a:pP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9491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82" y="1070610"/>
            <a:ext cx="7313295" cy="415290"/>
          </a:xfrm>
        </p:spPr>
        <p:txBody>
          <a:bodyPr/>
          <a:lstStyle/>
          <a:p>
            <a:pPr algn="r" rtl="1"/>
            <a:r>
              <a:rPr lang="fa-IR" b="1" dirty="0" smtClean="0">
                <a:latin typeface="Adobe Arabic" panose="02040503050201020203" pitchFamily="18" charset="-78"/>
                <a:cs typeface="Adobe Arabic" panose="02040503050201020203" pitchFamily="18" charset="-78"/>
              </a:rPr>
              <a:t>آلترناتیو ها و رویکرد های ممکن برای طراحی</a:t>
            </a: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23</a:t>
            </a:fld>
            <a:endParaRPr lang="en-US"/>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14" name="Content Placeholder 2"/>
          <p:cNvSpPr txBox="1">
            <a:spLocks/>
          </p:cNvSpPr>
          <p:nvPr/>
        </p:nvSpPr>
        <p:spPr>
          <a:xfrm>
            <a:off x="1315319" y="1548935"/>
            <a:ext cx="7315200" cy="2832565"/>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342900" indent="-342900" algn="r" rtl="1">
              <a:buFont typeface="+mj-lt"/>
              <a:buAutoNum type="arabicPeriod"/>
            </a:pPr>
            <a:r>
              <a:rPr lang="fa-IR" dirty="0" smtClean="0">
                <a:solidFill>
                  <a:schemeClr val="bg2">
                    <a:lumMod val="50000"/>
                  </a:schemeClr>
                </a:solidFill>
                <a:latin typeface="Adobe Arabic" panose="02040503050201020203" pitchFamily="18" charset="-78"/>
                <a:cs typeface="Adobe Arabic" panose="02040503050201020203" pitchFamily="18" charset="-78"/>
              </a:rPr>
              <a:t>حفظ و مرمت ساختمان های موجود بدون الحاق هرگونه ساختمان جدید و یا احیای بنای سابق</a:t>
            </a:r>
          </a:p>
          <a:p>
            <a:pPr marL="342900" indent="-342900" algn="r" rtl="1">
              <a:buFont typeface="+mj-lt"/>
              <a:buAutoNum type="arabicPeriod"/>
            </a:pPr>
            <a:r>
              <a:rPr lang="fa-IR" dirty="0">
                <a:solidFill>
                  <a:schemeClr val="bg2">
                    <a:lumMod val="50000"/>
                  </a:schemeClr>
                </a:solidFill>
                <a:latin typeface="Adobe Arabic" panose="02040503050201020203" pitchFamily="18" charset="-78"/>
                <a:cs typeface="Adobe Arabic" panose="02040503050201020203" pitchFamily="18" charset="-78"/>
              </a:rPr>
              <a:t>حفظ و مرمت ساختمان های موجود </a:t>
            </a:r>
            <a:r>
              <a:rPr lang="fa-IR" dirty="0" smtClean="0">
                <a:solidFill>
                  <a:schemeClr val="bg2">
                    <a:lumMod val="50000"/>
                  </a:schemeClr>
                </a:solidFill>
                <a:latin typeface="Adobe Arabic" panose="02040503050201020203" pitchFamily="18" charset="-78"/>
                <a:cs typeface="Adobe Arabic" panose="02040503050201020203" pitchFamily="18" charset="-78"/>
              </a:rPr>
              <a:t>واحیای ساختمان ها دقیقا طبق وضعیت اصیل بنا</a:t>
            </a:r>
          </a:p>
          <a:p>
            <a:pPr marL="342900" indent="-342900" algn="r" rtl="1">
              <a:buFont typeface="+mj-lt"/>
              <a:buAutoNum type="arabicPeriod"/>
            </a:pPr>
            <a:r>
              <a:rPr lang="fa-IR" dirty="0">
                <a:solidFill>
                  <a:schemeClr val="bg2">
                    <a:lumMod val="50000"/>
                  </a:schemeClr>
                </a:solidFill>
                <a:latin typeface="Adobe Arabic" panose="02040503050201020203" pitchFamily="18" charset="-78"/>
                <a:cs typeface="Adobe Arabic" panose="02040503050201020203" pitchFamily="18" charset="-78"/>
              </a:rPr>
              <a:t>حفظ و مرمت ساختمان های موجود واحیای ساختمان ها </a:t>
            </a:r>
            <a:r>
              <a:rPr lang="fa-IR" dirty="0" smtClean="0">
                <a:solidFill>
                  <a:schemeClr val="bg2">
                    <a:lumMod val="50000"/>
                  </a:schemeClr>
                </a:solidFill>
                <a:latin typeface="Adobe Arabic" panose="02040503050201020203" pitchFamily="18" charset="-78"/>
                <a:cs typeface="Adobe Arabic" panose="02040503050201020203" pitchFamily="18" charset="-78"/>
              </a:rPr>
              <a:t>با الهام از </a:t>
            </a:r>
            <a:r>
              <a:rPr lang="fa-IR" dirty="0">
                <a:solidFill>
                  <a:schemeClr val="bg2">
                    <a:lumMod val="50000"/>
                  </a:schemeClr>
                </a:solidFill>
                <a:latin typeface="Adobe Arabic" panose="02040503050201020203" pitchFamily="18" charset="-78"/>
                <a:cs typeface="Adobe Arabic" panose="02040503050201020203" pitchFamily="18" charset="-78"/>
              </a:rPr>
              <a:t>وضعیت </a:t>
            </a:r>
            <a:r>
              <a:rPr lang="fa-IR" dirty="0" smtClean="0">
                <a:solidFill>
                  <a:schemeClr val="bg2">
                    <a:lumMod val="50000"/>
                  </a:schemeClr>
                </a:solidFill>
                <a:latin typeface="Adobe Arabic" panose="02040503050201020203" pitchFamily="18" charset="-78"/>
                <a:cs typeface="Adobe Arabic" panose="02040503050201020203" pitchFamily="18" charset="-78"/>
              </a:rPr>
              <a:t>سال </a:t>
            </a:r>
            <a:r>
              <a:rPr lang="fa-IR" dirty="0">
                <a:solidFill>
                  <a:schemeClr val="bg2">
                    <a:lumMod val="50000"/>
                  </a:schemeClr>
                </a:solidFill>
                <a:latin typeface="Adobe Arabic" panose="02040503050201020203" pitchFamily="18" charset="-78"/>
                <a:cs typeface="Adobe Arabic" panose="02040503050201020203" pitchFamily="18" charset="-78"/>
              </a:rPr>
              <a:t>1335</a:t>
            </a:r>
          </a:p>
          <a:p>
            <a:pPr marL="342900" indent="-342900" algn="r" rtl="1">
              <a:buFont typeface="+mj-lt"/>
              <a:buAutoNum type="arabicPeriod"/>
            </a:pPr>
            <a:r>
              <a:rPr lang="fa-IR" dirty="0">
                <a:solidFill>
                  <a:schemeClr val="bg2">
                    <a:lumMod val="50000"/>
                  </a:schemeClr>
                </a:solidFill>
                <a:latin typeface="Adobe Arabic" panose="02040503050201020203" pitchFamily="18" charset="-78"/>
                <a:cs typeface="Adobe Arabic" panose="02040503050201020203" pitchFamily="18" charset="-78"/>
              </a:rPr>
              <a:t>حفظ و مرمت ساختمان های موجود واحیای ساختمان ها با الهام از وضعیت سال </a:t>
            </a:r>
            <a:r>
              <a:rPr lang="fa-IR" dirty="0" smtClean="0">
                <a:solidFill>
                  <a:schemeClr val="bg2">
                    <a:lumMod val="50000"/>
                  </a:schemeClr>
                </a:solidFill>
                <a:latin typeface="Adobe Arabic" panose="02040503050201020203" pitchFamily="18" charset="-78"/>
                <a:cs typeface="Adobe Arabic" panose="02040503050201020203" pitchFamily="18" charset="-78"/>
              </a:rPr>
              <a:t>1335 تا حد امکان و عدم الحاق بنای دائمی و عیر قابل بازگشت(استفاده از سازه های </a:t>
            </a:r>
            <a:r>
              <a:rPr lang="en-US" dirty="0" smtClean="0">
                <a:solidFill>
                  <a:schemeClr val="bg2">
                    <a:lumMod val="50000"/>
                  </a:schemeClr>
                </a:solidFill>
                <a:latin typeface="Adobe Arabic" panose="02040503050201020203" pitchFamily="18" charset="-78"/>
                <a:cs typeface="Adobe Arabic" panose="02040503050201020203" pitchFamily="18" charset="-78"/>
              </a:rPr>
              <a:t>Reversible</a:t>
            </a:r>
            <a:r>
              <a:rPr lang="fa-IR" dirty="0" smtClean="0">
                <a:solidFill>
                  <a:schemeClr val="bg2">
                    <a:lumMod val="50000"/>
                  </a:schemeClr>
                </a:solidFill>
                <a:latin typeface="Adobe Arabic" panose="02040503050201020203" pitchFamily="18" charset="-78"/>
                <a:cs typeface="Adobe Arabic" panose="02040503050201020203" pitchFamily="18" charset="-78"/>
              </a:rPr>
              <a:t> )در موقعیتی که دارای سابقه ساخت نبوده است.</a:t>
            </a:r>
            <a:endParaRPr lang="fa-IR" dirty="0">
              <a:solidFill>
                <a:schemeClr val="bg2">
                  <a:lumMod val="50000"/>
                </a:schemeClr>
              </a:solidFill>
              <a:latin typeface="Adobe Arabic" panose="02040503050201020203" pitchFamily="18" charset="-78"/>
              <a:cs typeface="Adobe Arabic" panose="02040503050201020203" pitchFamily="18" charset="-78"/>
            </a:endParaRPr>
          </a:p>
          <a:p>
            <a:pPr marL="342900" indent="-342900" algn="r" rtl="1">
              <a:buFont typeface="+mj-lt"/>
              <a:buAutoNum type="arabicPeriod"/>
            </a:pPr>
            <a:endParaRPr lang="fa-IR" dirty="0">
              <a:solidFill>
                <a:schemeClr val="bg2">
                  <a:lumMod val="50000"/>
                </a:schemeClr>
              </a:solidFill>
              <a:latin typeface="Adobe Arabic" panose="02040503050201020203" pitchFamily="18" charset="-78"/>
              <a:cs typeface="Adobe Arabic" panose="02040503050201020203" pitchFamily="18" charset="-78"/>
            </a:endParaRPr>
          </a:p>
          <a:p>
            <a:pPr algn="r" rtl="1">
              <a:buFont typeface="Wingdings" panose="05000000000000000000" pitchFamily="2" charset="2"/>
              <a:buChar char="ü"/>
            </a:pPr>
            <a:r>
              <a:rPr lang="fa-IR" dirty="0" smtClean="0">
                <a:solidFill>
                  <a:schemeClr val="bg2">
                    <a:lumMod val="50000"/>
                  </a:schemeClr>
                </a:solidFill>
                <a:latin typeface="Adobe Arabic" panose="02040503050201020203" pitchFamily="18" charset="-78"/>
                <a:cs typeface="Adobe Arabic" panose="02040503050201020203" pitchFamily="18" charset="-78"/>
              </a:rPr>
              <a:t>نهایتا با بررسی تمام جوانب و شرایط آلترناتیو چهرم برای طراحی مجموعه انتخاب شد.</a:t>
            </a:r>
          </a:p>
          <a:p>
            <a:pPr marL="342900" indent="-342900" algn="r" rtl="1">
              <a:buFont typeface="+mj-lt"/>
              <a:buAutoNum type="arabicPeriod"/>
            </a:pPr>
            <a:endParaRPr lang="fa-IR" dirty="0" smtClean="0">
              <a:latin typeface="Adobe Arabic" panose="02040503050201020203" pitchFamily="18" charset="-78"/>
              <a:cs typeface="Adobe Arabic" panose="02040503050201020203" pitchFamily="18" charset="-78"/>
            </a:endParaRPr>
          </a:p>
          <a:p>
            <a:pPr marL="342900" indent="-342900" algn="r" rtl="1">
              <a:buFont typeface="+mj-lt"/>
              <a:buAutoNum type="arabicPeriod"/>
            </a:pPr>
            <a:endParaRPr lang="en-US"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3491388" y="4729874"/>
            <a:ext cx="5020578"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**آلترناتیو های مختلف طراحی و تشریح آلترناتیو منتخب</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2523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24</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941898"/>
            <a:ext cx="6553792" cy="3784600"/>
          </a:xfrm>
          <a:prstGeom prst="rect">
            <a:avLst/>
          </a:prstGeom>
        </p:spPr>
      </p:pic>
      <p:sp>
        <p:nvSpPr>
          <p:cNvPr id="3" name="Content Placeholder 2"/>
          <p:cNvSpPr>
            <a:spLocks noGrp="1"/>
          </p:cNvSpPr>
          <p:nvPr>
            <p:ph idx="1"/>
          </p:nvPr>
        </p:nvSpPr>
        <p:spPr>
          <a:xfrm>
            <a:off x="685800" y="1070610"/>
            <a:ext cx="7929677" cy="3387090"/>
          </a:xfrm>
        </p:spPr>
        <p:txBody>
          <a:bodyPr>
            <a:normAutofit/>
          </a:bodyPr>
          <a:lstStyle/>
          <a:p>
            <a:pPr algn="r" rtl="1"/>
            <a:r>
              <a:rPr lang="fa-IR" b="1" dirty="0" smtClean="0">
                <a:latin typeface="Adobe Arabic" panose="02040503050201020203" pitchFamily="18" charset="-78"/>
                <a:cs typeface="Adobe Arabic" panose="02040503050201020203" pitchFamily="18" charset="-78"/>
              </a:rPr>
              <a:t>وضعیت بناهای موجود و الحاقی </a:t>
            </a:r>
            <a:r>
              <a:rPr lang="fa-IR" b="1" dirty="0">
                <a:latin typeface="Adobe Arabic" panose="02040503050201020203" pitchFamily="18" charset="-78"/>
                <a:cs typeface="Adobe Arabic" panose="02040503050201020203" pitchFamily="18" charset="-78"/>
              </a:rPr>
              <a:t>در </a:t>
            </a:r>
            <a:r>
              <a:rPr lang="fa-IR" b="1" dirty="0" smtClean="0">
                <a:latin typeface="Adobe Arabic" panose="02040503050201020203" pitchFamily="18" charset="-78"/>
                <a:cs typeface="Adobe Arabic" panose="02040503050201020203" pitchFamily="18" charset="-78"/>
              </a:rPr>
              <a:t>مجموعه</a:t>
            </a:r>
          </a:p>
          <a:p>
            <a:pPr algn="r" rtl="1"/>
            <a:r>
              <a:rPr lang="fa-IR" sz="1200" b="1" dirty="0" smtClean="0">
                <a:latin typeface="Adobe Arabic" panose="02040503050201020203" pitchFamily="18" charset="-78"/>
                <a:cs typeface="Adobe Arabic" panose="02040503050201020203" pitchFamily="18" charset="-78"/>
              </a:rPr>
              <a:t>خردلی:بنای موجود</a:t>
            </a:r>
          </a:p>
          <a:p>
            <a:pPr algn="r" rtl="1"/>
            <a:r>
              <a:rPr lang="fa-IR" sz="1200" b="1" dirty="0" smtClean="0">
                <a:latin typeface="Adobe Arabic" panose="02040503050201020203" pitchFamily="18" charset="-78"/>
                <a:cs typeface="Adobe Arabic" panose="02040503050201020203" pitchFamily="18" charset="-78"/>
              </a:rPr>
              <a:t>خاکستری:بنای الحاقی</a:t>
            </a:r>
            <a:endParaRPr lang="en-US" sz="1200"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3491388" y="4729874"/>
            <a:ext cx="5020578"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ارائه حداقل یک دیاگرام آگزونومتریک </a:t>
            </a:r>
            <a:endParaRPr lang="en-US" sz="1400" b="1" u="sng" dirty="0">
              <a:solidFill>
                <a:srgbClr val="FF0000"/>
              </a:solidFill>
              <a:latin typeface="Adobe Arabic" panose="02040503050201020203" pitchFamily="18" charset="-78"/>
            </a:endParaRPr>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2581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3162300"/>
            <a:ext cx="4609148" cy="1981200"/>
          </a:xfrm>
        </p:spPr>
        <p:txBody>
          <a:bodyPr>
            <a:normAutofit/>
          </a:bodyPr>
          <a:lstStyle/>
          <a:p>
            <a:pPr algn="r" rtl="1"/>
            <a:r>
              <a:rPr lang="fa-IR" sz="1400" b="1" u="sng" dirty="0" smtClean="0">
                <a:solidFill>
                  <a:srgbClr val="FF0000"/>
                </a:solidFill>
                <a:latin typeface="Adobe Arabic" panose="02040503050201020203" pitchFamily="18" charset="-78"/>
              </a:rPr>
              <a:t>روند طرج با ارائه دیاگرام ها و تصاوير اسکيس هاي طراحي</a:t>
            </a:r>
          </a:p>
          <a:p>
            <a:pPr algn="r" rtl="1"/>
            <a:r>
              <a:rPr lang="fa-IR" sz="1400" b="1" u="sng" dirty="0" smtClean="0">
                <a:solidFill>
                  <a:srgbClr val="FF0000"/>
                </a:solidFill>
                <a:latin typeface="Adobe Arabic" panose="02040503050201020203" pitchFamily="18" charset="-78"/>
              </a:rPr>
              <a:t>  </a:t>
            </a:r>
            <a:r>
              <a:rPr lang="fa-IR" sz="1400" b="1" u="sng" dirty="0">
                <a:solidFill>
                  <a:srgbClr val="FF0000"/>
                </a:solidFill>
                <a:latin typeface="Adobe Arabic" panose="02040503050201020203" pitchFamily="18" charset="-78"/>
              </a:rPr>
              <a:t>جهت تشریح جزییات و روند </a:t>
            </a:r>
            <a:r>
              <a:rPr lang="fa-IR" sz="1400" b="1" u="sng" dirty="0" smtClean="0">
                <a:solidFill>
                  <a:srgbClr val="FF0000"/>
                </a:solidFill>
                <a:latin typeface="Adobe Arabic" panose="02040503050201020203" pitchFamily="18" charset="-78"/>
              </a:rPr>
              <a:t>طراحی بيايد</a:t>
            </a:r>
            <a:endParaRPr lang="en-US" sz="1400" b="1" u="sng" dirty="0">
              <a:solidFill>
                <a:srgbClr val="FF0000"/>
              </a:solidFill>
              <a:latin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25</a:t>
            </a:fld>
            <a:endParaRPr lang="en-US"/>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 y="944217"/>
            <a:ext cx="3001690" cy="4152900"/>
          </a:xfrm>
          <a:prstGeom prst="rect">
            <a:avLst/>
          </a:prstGeom>
        </p:spPr>
      </p:pic>
    </p:spTree>
    <p:extLst>
      <p:ext uri="{BB962C8B-B14F-4D97-AF65-F5344CB8AC3E}">
        <p14:creationId xmlns:p14="http://schemas.microsoft.com/office/powerpoint/2010/main" val="195783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849" y="952500"/>
            <a:ext cx="7313295" cy="4000500"/>
          </a:xfrm>
        </p:spPr>
        <p:txBody>
          <a:bodyPr/>
          <a:lstStyle/>
          <a:p>
            <a:pPr algn="r" rtl="1"/>
            <a:r>
              <a:rPr lang="fa-IR" sz="1400" b="1" u="sng" dirty="0" smtClean="0">
                <a:solidFill>
                  <a:srgbClr val="FF0000"/>
                </a:solidFill>
                <a:latin typeface="Adobe Arabic" panose="02040503050201020203" pitchFamily="18" charset="-78"/>
              </a:rPr>
              <a:t>ارائه پلان </a:t>
            </a:r>
            <a:r>
              <a:rPr lang="fa-IR" sz="1400" b="1" u="sng" dirty="0">
                <a:solidFill>
                  <a:srgbClr val="FF0000"/>
                </a:solidFill>
                <a:latin typeface="Adobe Arabic" panose="02040503050201020203" pitchFamily="18" charset="-78"/>
              </a:rPr>
              <a:t>ها ، مقاطع و دیتیل های اجرایی به صورت </a:t>
            </a:r>
            <a:r>
              <a:rPr lang="fa-IR" sz="1400" b="1" u="sng" dirty="0" smtClean="0">
                <a:solidFill>
                  <a:srgbClr val="FF0000"/>
                </a:solidFill>
                <a:latin typeface="Adobe Arabic" panose="02040503050201020203" pitchFamily="18" charset="-78"/>
              </a:rPr>
              <a:t>عکس</a:t>
            </a:r>
            <a:endParaRPr lang="en-US" sz="1400" b="1" u="sng" dirty="0">
              <a:solidFill>
                <a:srgbClr val="FF0000"/>
              </a:solidFill>
              <a:latin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26</a:t>
            </a:fld>
            <a:endParaRPr lang="en-US"/>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10450938"/>
              </p:ext>
            </p:extLst>
          </p:nvPr>
        </p:nvGraphicFramePr>
        <p:xfrm>
          <a:off x="1981200" y="1428997"/>
          <a:ext cx="5458884" cy="3860800"/>
        </p:xfrm>
        <a:graphic>
          <a:graphicData uri="http://schemas.openxmlformats.org/presentationml/2006/ole">
            <mc:AlternateContent xmlns:mc="http://schemas.openxmlformats.org/markup-compatibility/2006">
              <mc:Choice xmlns:v="urn:schemas-microsoft-com:vml" Requires="v">
                <p:oleObj spid="_x0000_s1058" name="Acrobat Document" r:id="rId4" imgW="6415686" imgH="4537309" progId="AcroExch.Document.DC">
                  <p:embed/>
                </p:oleObj>
              </mc:Choice>
              <mc:Fallback>
                <p:oleObj name="Acrobat Document" r:id="rId4" imgW="6415686" imgH="4537309" progId="AcroExch.Document.DC">
                  <p:embed/>
                  <p:pic>
                    <p:nvPicPr>
                      <p:cNvPr id="0" name=""/>
                      <p:cNvPicPr/>
                      <p:nvPr/>
                    </p:nvPicPr>
                    <p:blipFill>
                      <a:blip r:embed="rId5"/>
                      <a:stretch>
                        <a:fillRect/>
                      </a:stretch>
                    </p:blipFill>
                    <p:spPr>
                      <a:xfrm>
                        <a:off x="1981200" y="1428997"/>
                        <a:ext cx="5458884" cy="3860800"/>
                      </a:xfrm>
                      <a:prstGeom prst="rect">
                        <a:avLst/>
                      </a:prstGeom>
                    </p:spPr>
                  </p:pic>
                </p:oleObj>
              </mc:Fallback>
            </mc:AlternateContent>
          </a:graphicData>
        </a:graphic>
      </p:graphicFrame>
    </p:spTree>
    <p:extLst>
      <p:ext uri="{BB962C8B-B14F-4D97-AF65-F5344CB8AC3E}">
        <p14:creationId xmlns:p14="http://schemas.microsoft.com/office/powerpoint/2010/main" val="292495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27</a:t>
            </a:fld>
            <a:endParaRPr lang="en-US"/>
          </a:p>
        </p:txBody>
      </p:sp>
      <p:sp>
        <p:nvSpPr>
          <p:cNvPr id="5" name="Title 1"/>
          <p:cNvSpPr>
            <a:spLocks noGrp="1"/>
          </p:cNvSpPr>
          <p:nvPr>
            <p:ph type="title"/>
          </p:nvPr>
        </p:nvSpPr>
        <p:spPr>
          <a:xfrm>
            <a:off x="4953000" y="304832"/>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15" name="Content Placeholder 2"/>
          <p:cNvSpPr>
            <a:spLocks noGrp="1"/>
          </p:cNvSpPr>
          <p:nvPr>
            <p:ph idx="1"/>
          </p:nvPr>
        </p:nvSpPr>
        <p:spPr>
          <a:xfrm>
            <a:off x="-533400" y="762032"/>
            <a:ext cx="4266248" cy="1695450"/>
          </a:xfrm>
        </p:spPr>
        <p:txBody>
          <a:bodyPr>
            <a:normAutofit/>
          </a:bodyPr>
          <a:lstStyle/>
          <a:p>
            <a:pPr algn="r" rtl="1"/>
            <a:r>
              <a:rPr lang="fa-IR" sz="1400" b="1" u="sng" dirty="0">
                <a:solidFill>
                  <a:srgbClr val="FF0000"/>
                </a:solidFill>
                <a:latin typeface="Adobe Arabic" panose="02040503050201020203" pitchFamily="18" charset="-78"/>
              </a:rPr>
              <a:t>حداقل یک </a:t>
            </a:r>
            <a:r>
              <a:rPr lang="fa-IR" sz="1400" b="1" u="sng" dirty="0" smtClean="0">
                <a:solidFill>
                  <a:srgbClr val="FF0000"/>
                </a:solidFill>
                <a:latin typeface="Adobe Arabic" panose="02040503050201020203" pitchFamily="18" charset="-78"/>
              </a:rPr>
              <a:t>پرسپکتيو از </a:t>
            </a:r>
            <a:r>
              <a:rPr lang="fa-IR" sz="1400" b="1" u="sng" dirty="0">
                <a:solidFill>
                  <a:srgbClr val="FF0000"/>
                </a:solidFill>
                <a:latin typeface="Adobe Arabic" panose="02040503050201020203" pitchFamily="18" charset="-78"/>
              </a:rPr>
              <a:t>ورودی طرح</a:t>
            </a:r>
            <a:endParaRPr lang="en-US" sz="1400" b="1" u="sng" dirty="0">
              <a:solidFill>
                <a:srgbClr val="FF0000"/>
              </a:solidFill>
              <a:latin typeface="Adobe Arabic" panose="02040503050201020203" pitchFamily="18" charset="-78"/>
            </a:endParaRPr>
          </a:p>
        </p:txBody>
      </p:sp>
      <p:sp>
        <p:nvSpPr>
          <p:cNvPr id="7" name="Rectangle 6"/>
          <p:cNvSpPr/>
          <p:nvPr/>
        </p:nvSpPr>
        <p:spPr>
          <a:xfrm>
            <a:off x="1143000" y="1266906"/>
            <a:ext cx="6553201" cy="387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رندر پرسپکتيو ورودي را بگذاريد.</a:t>
            </a:r>
          </a:p>
        </p:txBody>
      </p:sp>
    </p:spTree>
    <p:extLst>
      <p:ext uri="{BB962C8B-B14F-4D97-AF65-F5344CB8AC3E}">
        <p14:creationId xmlns:p14="http://schemas.microsoft.com/office/powerpoint/2010/main" val="222982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28</a:t>
            </a:fld>
            <a:endParaRPr lang="en-US"/>
          </a:p>
        </p:txBody>
      </p:sp>
      <p:sp>
        <p:nvSpPr>
          <p:cNvPr id="5" name="Title 1"/>
          <p:cNvSpPr>
            <a:spLocks noGrp="1"/>
          </p:cNvSpPr>
          <p:nvPr>
            <p:ph type="title"/>
          </p:nvPr>
        </p:nvSpPr>
        <p:spPr>
          <a:xfrm>
            <a:off x="4869747" y="335017"/>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6" name="Rectangle 5"/>
          <p:cNvSpPr/>
          <p:nvPr/>
        </p:nvSpPr>
        <p:spPr>
          <a:xfrm>
            <a:off x="1143000" y="1266906"/>
            <a:ext cx="6553201" cy="387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رندر پرسپکتيو جبهه ها و نماهاي طرح  را بگذاريد.</a:t>
            </a:r>
          </a:p>
        </p:txBody>
      </p:sp>
      <p:sp>
        <p:nvSpPr>
          <p:cNvPr id="14" name="Content Placeholder 2"/>
          <p:cNvSpPr>
            <a:spLocks noGrp="1"/>
          </p:cNvSpPr>
          <p:nvPr>
            <p:ph idx="1"/>
          </p:nvPr>
        </p:nvSpPr>
        <p:spPr>
          <a:xfrm>
            <a:off x="-228600" y="2019300"/>
            <a:ext cx="5485448" cy="466834"/>
          </a:xfrm>
        </p:spPr>
        <p:txBody>
          <a:bodyPr>
            <a:normAutofit/>
          </a:bodyPr>
          <a:lstStyle/>
          <a:p>
            <a:pPr algn="r" rtl="1"/>
            <a:r>
              <a:rPr lang="fa-IR" sz="1400" b="1" u="sng" dirty="0" smtClean="0">
                <a:solidFill>
                  <a:srgbClr val="FF0000"/>
                </a:solidFill>
                <a:latin typeface="Adobe Arabic" panose="02040503050201020203" pitchFamily="18" charset="-78"/>
              </a:rPr>
              <a:t>ارائه پرسپکتيو از هر يک از </a:t>
            </a:r>
            <a:r>
              <a:rPr lang="fa-IR" sz="1400" b="1" u="sng" dirty="0">
                <a:solidFill>
                  <a:srgbClr val="FF0000"/>
                </a:solidFill>
                <a:latin typeface="Adobe Arabic" panose="02040503050201020203" pitchFamily="18" charset="-78"/>
              </a:rPr>
              <a:t>جبهه </a:t>
            </a:r>
            <a:r>
              <a:rPr lang="fa-IR" sz="1400" b="1" u="sng" dirty="0" smtClean="0">
                <a:solidFill>
                  <a:srgbClr val="FF0000"/>
                </a:solidFill>
                <a:latin typeface="Adobe Arabic" panose="02040503050201020203" pitchFamily="18" charset="-78"/>
              </a:rPr>
              <a:t>هاي طرح معماري</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35750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29</a:t>
            </a:fld>
            <a:endParaRPr lang="en-US"/>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7" name="Rectangle 6"/>
          <p:cNvSpPr/>
          <p:nvPr/>
        </p:nvSpPr>
        <p:spPr>
          <a:xfrm>
            <a:off x="1143000" y="1266906"/>
            <a:ext cx="6553201" cy="387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رندر پرسپکتيو داخلي را بگذاريد.</a:t>
            </a:r>
          </a:p>
        </p:txBody>
      </p:sp>
      <p:sp>
        <p:nvSpPr>
          <p:cNvPr id="6" name="Content Placeholder 2"/>
          <p:cNvSpPr txBox="1">
            <a:spLocks/>
          </p:cNvSpPr>
          <p:nvPr/>
        </p:nvSpPr>
        <p:spPr>
          <a:xfrm>
            <a:off x="-76200" y="2095500"/>
            <a:ext cx="5485448" cy="466834"/>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r>
              <a:rPr lang="fa-IR" sz="1400" b="1" u="sng" dirty="0" smtClean="0">
                <a:solidFill>
                  <a:srgbClr val="FF0000"/>
                </a:solidFill>
                <a:latin typeface="Adobe Arabic" panose="02040503050201020203" pitchFamily="18" charset="-78"/>
              </a:rPr>
              <a:t>ارائه پرسپکتيو داخلي از فضاهاي اصلي طرح معماري</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22684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143751" y="1085850"/>
            <a:ext cx="1084898" cy="400050"/>
          </a:xfrm>
        </p:spPr>
        <p:txBody>
          <a:bodyPr>
            <a:normAutofit fontScale="90000"/>
          </a:bodyPr>
          <a:lstStyle/>
          <a:p>
            <a:pPr algn="r" rtl="1"/>
            <a:r>
              <a:rPr lang="fa-IR" b="1" dirty="0" smtClean="0">
                <a:latin typeface="Adobe Arabic" panose="02040503050201020203" pitchFamily="18" charset="-78"/>
                <a:cs typeface="Adobe Arabic" panose="02040503050201020203" pitchFamily="18" charset="-78"/>
              </a:rPr>
              <a:t>فهرست </a:t>
            </a:r>
            <a:endParaRPr lang="en-US" b="1" dirty="0">
              <a:latin typeface="Adobe Arabic" panose="02040503050201020203" pitchFamily="18" charset="-78"/>
              <a:cs typeface="Adobe Arabic" panose="02040503050201020203" pitchFamily="18" charset="-78"/>
            </a:endParaRPr>
          </a:p>
        </p:txBody>
      </p:sp>
      <p:sp>
        <p:nvSpPr>
          <p:cNvPr id="14" name="Content Placeholder 13"/>
          <p:cNvSpPr>
            <a:spLocks noGrp="1"/>
          </p:cNvSpPr>
          <p:nvPr>
            <p:ph idx="1"/>
          </p:nvPr>
        </p:nvSpPr>
        <p:spPr>
          <a:xfrm>
            <a:off x="3429001" y="1638300"/>
            <a:ext cx="4799648" cy="3200400"/>
          </a:xfrm>
        </p:spPr>
        <p:txBody>
          <a:bodyPr>
            <a:normAutofit/>
          </a:bodyPr>
          <a:lstStyle/>
          <a:p>
            <a:pPr algn="r" rtl="1"/>
            <a:r>
              <a:rPr lang="fa-IR" dirty="0">
                <a:latin typeface="Adobe Arabic" panose="02040503050201020203" pitchFamily="18" charset="-78"/>
                <a:cs typeface="Adobe Arabic" panose="02040503050201020203" pitchFamily="18" charset="-78"/>
              </a:rPr>
              <a:t>فصل اول: </a:t>
            </a:r>
            <a:r>
              <a:rPr lang="fa-IR" dirty="0" smtClean="0">
                <a:latin typeface="Adobe Arabic" panose="02040503050201020203" pitchFamily="18" charset="-78"/>
                <a:cs typeface="Adobe Arabic" panose="02040503050201020203" pitchFamily="18" charset="-78"/>
              </a:rPr>
              <a:t>کلیات موضوع</a:t>
            </a:r>
          </a:p>
          <a:p>
            <a:pPr algn="r" rtl="1"/>
            <a:r>
              <a:rPr lang="fa-IR" dirty="0" smtClean="0">
                <a:latin typeface="Adobe Arabic" panose="02040503050201020203" pitchFamily="18" charset="-78"/>
                <a:cs typeface="Adobe Arabic" panose="02040503050201020203" pitchFamily="18" charset="-78"/>
              </a:rPr>
              <a:t>فصل دوم: </a:t>
            </a:r>
            <a:r>
              <a:rPr lang="ar-SA" dirty="0" smtClean="0">
                <a:latin typeface="Adobe Arabic" panose="02040503050201020203" pitchFamily="18" charset="-78"/>
                <a:cs typeface="Adobe Arabic" panose="02040503050201020203" pitchFamily="18" charset="-78"/>
              </a:rPr>
              <a:t>شناخت موضوع</a:t>
            </a:r>
            <a:endParaRPr lang="fa-IR" dirty="0" smtClean="0">
              <a:latin typeface="Adobe Arabic" panose="02040503050201020203" pitchFamily="18" charset="-78"/>
              <a:cs typeface="Adobe Arabic" panose="02040503050201020203" pitchFamily="18" charset="-78"/>
            </a:endParaRPr>
          </a:p>
          <a:p>
            <a:pPr algn="r" rtl="1"/>
            <a:r>
              <a:rPr lang="fa-IR" dirty="0" smtClean="0">
                <a:latin typeface="Adobe Arabic" panose="02040503050201020203" pitchFamily="18" charset="-78"/>
                <a:cs typeface="Adobe Arabic" panose="02040503050201020203" pitchFamily="18" charset="-78"/>
              </a:rPr>
              <a:t>فصل سوم: </a:t>
            </a:r>
            <a:r>
              <a:rPr lang="ar-SA" dirty="0" smtClean="0">
                <a:latin typeface="Adobe Arabic" panose="02040503050201020203" pitchFamily="18" charset="-78"/>
                <a:cs typeface="Adobe Arabic" panose="02040503050201020203" pitchFamily="18" charset="-78"/>
              </a:rPr>
              <a:t>معرفی </a:t>
            </a:r>
            <a:r>
              <a:rPr lang="ar-SA" dirty="0">
                <a:latin typeface="Adobe Arabic" panose="02040503050201020203" pitchFamily="18" charset="-78"/>
                <a:cs typeface="Adobe Arabic" panose="02040503050201020203" pitchFamily="18" charset="-78"/>
              </a:rPr>
              <a:t>و تحلیل مصادیق و نمونه های مشابه </a:t>
            </a:r>
            <a:endParaRPr lang="en-US" dirty="0" smtClean="0">
              <a:latin typeface="Adobe Arabic" panose="02040503050201020203" pitchFamily="18" charset="-78"/>
              <a:cs typeface="Adobe Arabic" panose="02040503050201020203" pitchFamily="18" charset="-78"/>
            </a:endParaRPr>
          </a:p>
          <a:p>
            <a:pPr algn="r" rtl="1"/>
            <a:r>
              <a:rPr lang="fa-IR" dirty="0" smtClean="0">
                <a:latin typeface="Adobe Arabic" panose="02040503050201020203" pitchFamily="18" charset="-78"/>
                <a:cs typeface="Adobe Arabic" panose="02040503050201020203" pitchFamily="18" charset="-78"/>
              </a:rPr>
              <a:t>فصل چهارم: </a:t>
            </a:r>
            <a:r>
              <a:rPr lang="ar-SA" dirty="0">
                <a:latin typeface="Adobe Arabic" panose="02040503050201020203" pitchFamily="18" charset="-78"/>
                <a:cs typeface="Adobe Arabic" panose="02040503050201020203" pitchFamily="18" charset="-78"/>
              </a:rPr>
              <a:t>شناخت بستر </a:t>
            </a:r>
            <a:r>
              <a:rPr lang="ar-SA" dirty="0" smtClean="0">
                <a:latin typeface="Adobe Arabic" panose="02040503050201020203" pitchFamily="18" charset="-78"/>
                <a:cs typeface="Adobe Arabic" panose="02040503050201020203" pitchFamily="18" charset="-78"/>
              </a:rPr>
              <a:t>طراحی</a:t>
            </a:r>
            <a:endParaRPr lang="en-US" dirty="0" smtClean="0">
              <a:latin typeface="Adobe Arabic" panose="02040503050201020203" pitchFamily="18" charset="-78"/>
              <a:cs typeface="Adobe Arabic" panose="02040503050201020203" pitchFamily="18" charset="-78"/>
            </a:endParaRPr>
          </a:p>
          <a:p>
            <a:pPr algn="r" rtl="1"/>
            <a:r>
              <a:rPr lang="fa-IR" dirty="0" smtClean="0">
                <a:latin typeface="Adobe Arabic" panose="02040503050201020203" pitchFamily="18" charset="-78"/>
                <a:cs typeface="Adobe Arabic" panose="02040503050201020203" pitchFamily="18" charset="-78"/>
              </a:rPr>
              <a:t>فصل پنجم: </a:t>
            </a:r>
            <a:r>
              <a:rPr lang="ar-SA" dirty="0" smtClean="0">
                <a:latin typeface="Adobe Arabic" panose="02040503050201020203" pitchFamily="18" charset="-78"/>
                <a:cs typeface="Adobe Arabic" panose="02040503050201020203" pitchFamily="18" charset="-78"/>
              </a:rPr>
              <a:t>شناخت </a:t>
            </a:r>
            <a:r>
              <a:rPr lang="ar-SA" dirty="0">
                <a:latin typeface="Adobe Arabic" panose="02040503050201020203" pitchFamily="18" charset="-78"/>
                <a:cs typeface="Adobe Arabic" panose="02040503050201020203" pitchFamily="18" charset="-78"/>
              </a:rPr>
              <a:t>عرصه ها و عملکردها، ضوابط و استانداردهای </a:t>
            </a:r>
            <a:r>
              <a:rPr lang="ar-SA" dirty="0" smtClean="0">
                <a:latin typeface="Adobe Arabic" panose="02040503050201020203" pitchFamily="18" charset="-78"/>
                <a:cs typeface="Adobe Arabic" panose="02040503050201020203" pitchFamily="18" charset="-78"/>
              </a:rPr>
              <a:t>طراحی</a:t>
            </a:r>
            <a:endParaRPr lang="fa-IR" dirty="0" smtClean="0">
              <a:latin typeface="Adobe Arabic" panose="02040503050201020203" pitchFamily="18" charset="-78"/>
              <a:cs typeface="Adobe Arabic" panose="02040503050201020203" pitchFamily="18" charset="-78"/>
            </a:endParaRPr>
          </a:p>
          <a:p>
            <a:pPr algn="r" rtl="1"/>
            <a:r>
              <a:rPr lang="fa-IR" dirty="0" smtClean="0">
                <a:latin typeface="Adobe Arabic" panose="02040503050201020203" pitchFamily="18" charset="-78"/>
                <a:cs typeface="Adobe Arabic" panose="02040503050201020203" pitchFamily="18" charset="-78"/>
              </a:rPr>
              <a:t>فصل ششم: </a:t>
            </a:r>
            <a:r>
              <a:rPr lang="ar-SA" dirty="0" smtClean="0">
                <a:latin typeface="Adobe Arabic" panose="02040503050201020203" pitchFamily="18" charset="-78"/>
                <a:cs typeface="Adobe Arabic" panose="02040503050201020203" pitchFamily="18" charset="-78"/>
              </a:rPr>
              <a:t>روند </a:t>
            </a:r>
            <a:r>
              <a:rPr lang="ar-SA" dirty="0">
                <a:latin typeface="Adobe Arabic" panose="02040503050201020203" pitchFamily="18" charset="-78"/>
                <a:cs typeface="Adobe Arabic" panose="02040503050201020203" pitchFamily="18" charset="-78"/>
              </a:rPr>
              <a:t>شکل گیری و معرفی طرح</a:t>
            </a:r>
            <a:endParaRPr lang="fa-IR" dirty="0" smtClean="0">
              <a:latin typeface="Adobe Arabic" panose="02040503050201020203" pitchFamily="18" charset="-78"/>
              <a:cs typeface="Adobe Arabic" panose="02040503050201020203" pitchFamily="18" charset="-78"/>
            </a:endParaRPr>
          </a:p>
        </p:txBody>
      </p:sp>
      <p:sp>
        <p:nvSpPr>
          <p:cNvPr id="2" name="Slide Number Placeholder 1"/>
          <p:cNvSpPr>
            <a:spLocks noGrp="1"/>
          </p:cNvSpPr>
          <p:nvPr>
            <p:ph type="sldNum" sz="quarter" idx="12"/>
          </p:nvPr>
        </p:nvSpPr>
        <p:spPr/>
        <p:txBody>
          <a:bodyPr/>
          <a:lstStyle/>
          <a:p>
            <a:fld id="{DF28FB93-0A08-4E7D-8E63-9EFA29F1E093}" type="slidenum">
              <a:rPr lang="en-US" smtClean="0"/>
              <a:pPr/>
              <a:t>3</a:t>
            </a:fld>
            <a:endParaRPr lang="en-US"/>
          </a:p>
        </p:txBody>
      </p:sp>
      <p:grpSp>
        <p:nvGrpSpPr>
          <p:cNvPr id="7" name="Group 6"/>
          <p:cNvGrpSpPr/>
          <p:nvPr/>
        </p:nvGrpSpPr>
        <p:grpSpPr>
          <a:xfrm>
            <a:off x="-96317" y="0"/>
            <a:ext cx="1410767" cy="5715000"/>
            <a:chOff x="-96317" y="0"/>
            <a:chExt cx="1410767" cy="5715000"/>
          </a:xfrm>
        </p:grpSpPr>
        <p:sp>
          <p:nvSpPr>
            <p:cNvPr id="3" name="Rectangle 2"/>
            <p:cNvSpPr/>
            <p:nvPr/>
          </p:nvSpPr>
          <p:spPr>
            <a:xfrm>
              <a:off x="-21383" y="0"/>
              <a:ext cx="1200150" cy="5715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endParaRPr lang="fa-IR" sz="1053" dirty="0">
                <a:latin typeface="Adobe Arabic" panose="02040503050201020203" pitchFamily="18" charset="-78"/>
                <a:cs typeface="Adobe Arabic" panose="02040503050201020203" pitchFamily="18" charset="-78"/>
              </a:endParaRPr>
            </a:p>
          </p:txBody>
        </p:sp>
        <p:sp>
          <p:nvSpPr>
            <p:cNvPr id="6" name="Title 1"/>
            <p:cNvSpPr txBox="1">
              <a:spLocks/>
            </p:cNvSpPr>
            <p:nvPr/>
          </p:nvSpPr>
          <p:spPr>
            <a:xfrm>
              <a:off x="-96317" y="896589"/>
              <a:ext cx="1371600" cy="719138"/>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rtl="1"/>
              <a:r>
                <a:rPr lang="fa-IR" sz="1200" b="1" dirty="0">
                  <a:latin typeface="Adobe Arabic" panose="02040503050201020203" pitchFamily="18" charset="-78"/>
                  <a:cs typeface="Adobe Arabic" panose="02040503050201020203" pitchFamily="18" charset="-78"/>
                </a:rPr>
                <a:t>دانشگاه فني و حرفه اي استان يزد</a:t>
              </a:r>
              <a:r>
                <a:rPr lang="en-US" sz="1200" b="1" i="1" dirty="0">
                  <a:latin typeface="Adobe Arabic" panose="02040503050201020203" pitchFamily="18" charset="-78"/>
                  <a:cs typeface="Adobe Arabic" panose="02040503050201020203" pitchFamily="18" charset="-78"/>
                </a:rPr>
                <a:t/>
              </a:r>
              <a:br>
                <a:rPr lang="en-US" sz="1200" b="1" i="1" dirty="0">
                  <a:latin typeface="Adobe Arabic" panose="02040503050201020203" pitchFamily="18" charset="-78"/>
                  <a:cs typeface="Adobe Arabic" panose="02040503050201020203" pitchFamily="18" charset="-78"/>
                </a:rPr>
              </a:br>
              <a:r>
                <a:rPr lang="fa-IR" sz="1200" b="1" dirty="0">
                  <a:latin typeface="Adobe Arabic" panose="02040503050201020203" pitchFamily="18" charset="-78"/>
                  <a:cs typeface="Adobe Arabic" panose="02040503050201020203" pitchFamily="18" charset="-78"/>
                </a:rPr>
                <a:t>دانشکده فنی شهيد صدوقي</a:t>
              </a:r>
              <a:endParaRPr lang="en-US" sz="1200" b="1" i="1" dirty="0">
                <a:latin typeface="Adobe Arabic" panose="02040503050201020203" pitchFamily="18" charset="-78"/>
                <a:cs typeface="Adobe Arabic" panose="02040503050201020203" pitchFamily="18" charset="-78"/>
              </a:endParaRPr>
            </a:p>
          </p:txBody>
        </p:sp>
        <p:sp>
          <p:nvSpPr>
            <p:cNvPr id="4" name="Rectangle 3"/>
            <p:cNvSpPr/>
            <p:nvPr/>
          </p:nvSpPr>
          <p:spPr>
            <a:xfrm>
              <a:off x="-96317" y="1778072"/>
              <a:ext cx="1366010" cy="369332"/>
            </a:xfrm>
            <a:prstGeom prst="rect">
              <a:avLst/>
            </a:prstGeom>
          </p:spPr>
          <p:txBody>
            <a:bodyPr wrap="square">
              <a:spAutoFit/>
            </a:bodyPr>
            <a:lstStyle/>
            <a:p>
              <a:pPr algn="ctr">
                <a:lnSpc>
                  <a:spcPct val="150000"/>
                </a:lnSpc>
              </a:pPr>
              <a:r>
                <a:rPr lang="fa-IR" sz="1200" b="1" dirty="0" smtClean="0">
                  <a:latin typeface="Adobe Arabic" panose="02040503050201020203" pitchFamily="18" charset="-78"/>
                  <a:cs typeface="Adobe Arabic" panose="02040503050201020203" pitchFamily="18" charset="-78"/>
                </a:rPr>
                <a:t>عنوان طرح نهایی</a:t>
              </a:r>
              <a:endParaRPr lang="fa-IR" sz="1200" b="1" dirty="0">
                <a:latin typeface="Adobe Arabic" panose="02040503050201020203" pitchFamily="18" charset="-78"/>
                <a:cs typeface="Adobe Arabic" panose="02040503050201020203" pitchFamily="18" charset="-78"/>
              </a:endParaRPr>
            </a:p>
          </p:txBody>
        </p:sp>
        <p:sp>
          <p:nvSpPr>
            <p:cNvPr id="9" name="Rectangle 8"/>
            <p:cNvSpPr/>
            <p:nvPr/>
          </p:nvSpPr>
          <p:spPr>
            <a:xfrm>
              <a:off x="-10592" y="3650101"/>
              <a:ext cx="12001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دانشجو</a:t>
              </a:r>
            </a:p>
            <a:p>
              <a:pPr algn="ctr">
                <a:lnSpc>
                  <a:spcPct val="150000"/>
                </a:lnSpc>
              </a:pPr>
              <a:r>
                <a:rPr lang="fa-IR" sz="1200" dirty="0" smtClean="0">
                  <a:solidFill>
                    <a:srgbClr val="FFFF00"/>
                  </a:solidFill>
                  <a:latin typeface="Adobe Arabic" panose="02040503050201020203" pitchFamily="18" charset="-78"/>
                  <a:cs typeface="Adobe Arabic" panose="02040503050201020203" pitchFamily="18" charset="-78"/>
                </a:rPr>
                <a:t>نام دانشجو</a:t>
              </a:r>
              <a:endParaRPr lang="fa-IR" sz="1200" dirty="0">
                <a:solidFill>
                  <a:srgbClr val="FFFF00"/>
                </a:solidFill>
                <a:latin typeface="Adobe Arabic" panose="02040503050201020203" pitchFamily="18" charset="-78"/>
                <a:cs typeface="Adobe Arabic" panose="02040503050201020203" pitchFamily="18" charset="-78"/>
              </a:endParaRPr>
            </a:p>
          </p:txBody>
        </p:sp>
        <p:sp>
          <p:nvSpPr>
            <p:cNvPr id="12" name="Rectangle 11"/>
            <p:cNvSpPr/>
            <p:nvPr/>
          </p:nvSpPr>
          <p:spPr>
            <a:xfrm>
              <a:off x="0" y="3003770"/>
              <a:ext cx="13144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استاد راهنما</a:t>
              </a:r>
            </a:p>
            <a:p>
              <a:pPr algn="ctr">
                <a:lnSpc>
                  <a:spcPct val="150000"/>
                </a:lnSpc>
              </a:pPr>
              <a:r>
                <a:rPr lang="fa-IR" sz="1200" dirty="0" smtClean="0">
                  <a:solidFill>
                    <a:srgbClr val="FFFF00"/>
                  </a:solidFill>
                  <a:latin typeface="Adobe Arabic" panose="02040503050201020203" pitchFamily="18" charset="-78"/>
                  <a:cs typeface="Adobe Arabic" panose="02040503050201020203" pitchFamily="18" charset="-78"/>
                </a:rPr>
                <a:t>نام استاد راهنما</a:t>
              </a:r>
              <a:endParaRPr lang="fa-IR" sz="1200" dirty="0">
                <a:solidFill>
                  <a:srgbClr val="FFFF00"/>
                </a:solidFill>
                <a:latin typeface="Adobe Arabic" panose="02040503050201020203" pitchFamily="18" charset="-78"/>
                <a:cs typeface="Adobe Arabic" panose="02040503050201020203" pitchFamily="18" charset="-78"/>
              </a:endParaRPr>
            </a:p>
          </p:txBody>
        </p:sp>
        <p:sp>
          <p:nvSpPr>
            <p:cNvPr id="15" name="Rectangle 14"/>
            <p:cNvSpPr/>
            <p:nvPr/>
          </p:nvSpPr>
          <p:spPr>
            <a:xfrm>
              <a:off x="273892" y="4459652"/>
              <a:ext cx="609600" cy="578492"/>
            </a:xfrm>
            <a:prstGeom prst="rect">
              <a:avLst/>
            </a:prstGeom>
          </p:spPr>
          <p:txBody>
            <a:bodyPr wrap="square">
              <a:spAutoFit/>
            </a:bodyPr>
            <a:lstStyle/>
            <a:p>
              <a:pPr algn="ctr">
                <a:lnSpc>
                  <a:spcPct val="150000"/>
                </a:lnSpc>
              </a:pPr>
              <a:r>
                <a:rPr lang="fa-IR" sz="1053" b="1" u="sng" dirty="0">
                  <a:latin typeface="Adobe Arabic" panose="02040503050201020203" pitchFamily="18" charset="-78"/>
                  <a:cs typeface="Adobe Arabic" panose="02040503050201020203" pitchFamily="18" charset="-78"/>
                </a:rPr>
                <a:t>اسفند</a:t>
              </a:r>
            </a:p>
            <a:p>
              <a:pPr algn="ctr">
                <a:lnSpc>
                  <a:spcPct val="150000"/>
                </a:lnSpc>
              </a:pPr>
              <a:r>
                <a:rPr lang="fa-IR" sz="1053" b="1" u="sng" dirty="0">
                  <a:latin typeface="Adobe Arabic" panose="02040503050201020203" pitchFamily="18" charset="-78"/>
                  <a:cs typeface="Adobe Arabic" panose="02040503050201020203" pitchFamily="18" charset="-78"/>
                </a:rPr>
                <a:t>1398</a:t>
              </a:r>
            </a:p>
          </p:txBody>
        </p:sp>
        <p:pic>
          <p:nvPicPr>
            <p:cNvPr id="5" name="Picture 4"/>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208965" y="70833"/>
              <a:ext cx="739454" cy="914401"/>
            </a:xfrm>
            <a:prstGeom prst="rect">
              <a:avLst/>
            </a:prstGeom>
          </p:spPr>
        </p:pic>
      </p:grpSp>
      <p:sp>
        <p:nvSpPr>
          <p:cNvPr id="8" name="Right Arrow 7"/>
          <p:cNvSpPr/>
          <p:nvPr/>
        </p:nvSpPr>
        <p:spPr>
          <a:xfrm>
            <a:off x="1269693" y="4521200"/>
            <a:ext cx="2819400" cy="838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4158636" y="4678048"/>
            <a:ext cx="4343400" cy="524503"/>
          </a:xfrm>
          <a:prstGeom prst="rect">
            <a:avLst/>
          </a:prstGeom>
          <a:noFill/>
        </p:spPr>
        <p:txBody>
          <a:bodyPr wrap="square" rtlCol="0">
            <a:spAutoFit/>
          </a:bodyPr>
          <a:lstStyle/>
          <a:p>
            <a:pPr algn="r"/>
            <a:r>
              <a:rPr lang="fa-IR" b="1" u="sng" dirty="0" smtClean="0">
                <a:solidFill>
                  <a:srgbClr val="FF0000"/>
                </a:solidFill>
              </a:rPr>
              <a:t>**کادر مشخصات پس از تکمیل در تمام صفحات پاورپوینت در سمت چپ صفحه کپی و پیست شود</a:t>
            </a:r>
            <a:r>
              <a:rPr lang="fa-IR"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30</a:t>
            </a:fld>
            <a:endParaRPr lang="en-US"/>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14" name="Content Placeholder 2"/>
          <p:cNvSpPr>
            <a:spLocks noGrp="1"/>
          </p:cNvSpPr>
          <p:nvPr>
            <p:ph idx="1"/>
          </p:nvPr>
        </p:nvSpPr>
        <p:spPr>
          <a:xfrm>
            <a:off x="5105400" y="857250"/>
            <a:ext cx="3123248" cy="552450"/>
          </a:xfrm>
        </p:spPr>
        <p:txBody>
          <a:bodyPr>
            <a:normAutofit/>
          </a:bodyPr>
          <a:lstStyle/>
          <a:p>
            <a:pPr algn="r" rtl="1"/>
            <a:r>
              <a:rPr lang="fa-IR" b="1" dirty="0" smtClean="0">
                <a:latin typeface="Adobe Arabic" panose="02040503050201020203" pitchFamily="18" charset="-78"/>
                <a:cs typeface="Adobe Arabic" panose="02040503050201020203" pitchFamily="18" charset="-78"/>
              </a:rPr>
              <a:t>حداقل دو دید پرنده</a:t>
            </a:r>
            <a:endParaRPr lang="en-US" b="1" dirty="0">
              <a:latin typeface="Adobe Arabic" panose="02040503050201020203" pitchFamily="18" charset="-78"/>
              <a:cs typeface="Adobe Arabic" panose="02040503050201020203" pitchFamily="18" charset="-78"/>
            </a:endParaRPr>
          </a:p>
        </p:txBody>
      </p:sp>
      <p:sp>
        <p:nvSpPr>
          <p:cNvPr id="7" name="Rectangle 6"/>
          <p:cNvSpPr/>
          <p:nvPr/>
        </p:nvSpPr>
        <p:spPr>
          <a:xfrm>
            <a:off x="1143000" y="1266906"/>
            <a:ext cx="6553201" cy="387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1371600" y="4254574"/>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رندر پرسپکتيو ديد پرنده را بگذاريد.</a:t>
            </a:r>
          </a:p>
        </p:txBody>
      </p:sp>
      <p:sp>
        <p:nvSpPr>
          <p:cNvPr id="6" name="Content Placeholder 2"/>
          <p:cNvSpPr txBox="1">
            <a:spLocks/>
          </p:cNvSpPr>
          <p:nvPr/>
        </p:nvSpPr>
        <p:spPr>
          <a:xfrm>
            <a:off x="-762000" y="1866900"/>
            <a:ext cx="5485448" cy="466834"/>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r>
              <a:rPr lang="fa-IR" sz="1400" b="1" u="sng" dirty="0" smtClean="0">
                <a:solidFill>
                  <a:srgbClr val="FF0000"/>
                </a:solidFill>
                <a:latin typeface="Adobe Arabic" panose="02040503050201020203" pitchFamily="18" charset="-78"/>
              </a:rPr>
              <a:t>ارائه پرسپکتيو هاي ديد پرنده از کل طرح معماري</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228246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31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587500" y="908048"/>
            <a:ext cx="2997200" cy="4495800"/>
          </a:xfrm>
          <a:prstGeom prst="rect">
            <a:avLst/>
          </a:prstGeom>
        </p:spPr>
      </p:pic>
      <p:sp>
        <p:nvSpPr>
          <p:cNvPr id="15" name="Title 1"/>
          <p:cNvSpPr>
            <a:spLocks noGrp="1"/>
          </p:cNvSpPr>
          <p:nvPr>
            <p:ph type="title"/>
          </p:nvPr>
        </p:nvSpPr>
        <p:spPr>
          <a:xfrm>
            <a:off x="5181600" y="647700"/>
            <a:ext cx="3694748"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ششم: </a:t>
            </a:r>
            <a:r>
              <a:rPr lang="ar-SA" b="1" dirty="0">
                <a:latin typeface="Adobe Arabic" panose="02040503050201020203" pitchFamily="18" charset="-78"/>
                <a:cs typeface="Adobe Arabic" panose="02040503050201020203" pitchFamily="18" charset="-78"/>
              </a:rPr>
              <a:t>روند شکل گیری و معرفی طرح</a:t>
            </a:r>
            <a:endParaRPr lang="en-US" b="1" dirty="0">
              <a:latin typeface="Adobe Arabic" panose="02040503050201020203" pitchFamily="18" charset="-78"/>
              <a:cs typeface="Adobe Arabic" panose="02040503050201020203" pitchFamily="18" charset="-78"/>
            </a:endParaRPr>
          </a:p>
        </p:txBody>
      </p:sp>
      <p:sp>
        <p:nvSpPr>
          <p:cNvPr id="16" name="Content Placeholder 2"/>
          <p:cNvSpPr txBox="1">
            <a:spLocks/>
          </p:cNvSpPr>
          <p:nvPr/>
        </p:nvSpPr>
        <p:spPr>
          <a:xfrm>
            <a:off x="5201856" y="1104898"/>
            <a:ext cx="3123248" cy="552450"/>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r>
              <a:rPr lang="fa-IR" b="1" dirty="0" smtClean="0">
                <a:latin typeface="Adobe Arabic" panose="02040503050201020203" pitchFamily="18" charset="-78"/>
                <a:cs typeface="Adobe Arabic" panose="02040503050201020203" pitchFamily="18" charset="-78"/>
              </a:rPr>
              <a:t>تصاویر ماکت معماری</a:t>
            </a:r>
            <a:endParaRPr lang="en-US" b="1" dirty="0">
              <a:latin typeface="Adobe Arabic" panose="02040503050201020203" pitchFamily="18" charset="-78"/>
              <a:cs typeface="Adobe Arabic" panose="02040503050201020203" pitchFamily="18" charset="-78"/>
            </a:endParaRPr>
          </a:p>
        </p:txBody>
      </p:sp>
      <p:sp>
        <p:nvSpPr>
          <p:cNvPr id="6" name="Content Placeholder 2"/>
          <p:cNvSpPr>
            <a:spLocks noGrp="1"/>
          </p:cNvSpPr>
          <p:nvPr>
            <p:ph idx="1"/>
          </p:nvPr>
        </p:nvSpPr>
        <p:spPr>
          <a:xfrm>
            <a:off x="0" y="414282"/>
            <a:ext cx="5485448" cy="466834"/>
          </a:xfrm>
        </p:spPr>
        <p:txBody>
          <a:bodyPr>
            <a:normAutofit/>
          </a:bodyPr>
          <a:lstStyle/>
          <a:p>
            <a:pPr algn="r" rtl="1"/>
            <a:r>
              <a:rPr lang="fa-IR" sz="1400" b="1" u="sng" dirty="0" smtClean="0">
                <a:solidFill>
                  <a:srgbClr val="FF0000"/>
                </a:solidFill>
                <a:latin typeface="Adobe Arabic" panose="02040503050201020203" pitchFamily="18" charset="-78"/>
              </a:rPr>
              <a:t>ارائه تصاوير ماکت يا پرسپکتيو هاي ديد پرنده از بالا</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75011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028468"/>
            <a:ext cx="7696200" cy="4000500"/>
          </a:xfrm>
        </p:spPr>
        <p:txBody>
          <a:bodyPr/>
          <a:lstStyle/>
          <a:p>
            <a:pPr marL="0" indent="0" algn="r" rtl="1">
              <a:buNone/>
            </a:pPr>
            <a:r>
              <a:rPr lang="fa-IR" dirty="0" smtClean="0">
                <a:latin typeface="Adobe Arabic" panose="02040503050201020203" pitchFamily="18" charset="-78"/>
                <a:cs typeface="Adobe Arabic" panose="02040503050201020203" pitchFamily="18" charset="-78"/>
              </a:rPr>
              <a:t>کتاب :</a:t>
            </a:r>
            <a:endParaRPr lang="en-US" dirty="0" smtClean="0">
              <a:latin typeface="Adobe Arabic" panose="02040503050201020203" pitchFamily="18" charset="-78"/>
              <a:cs typeface="Adobe Arabic" panose="02040503050201020203" pitchFamily="18" charset="-78"/>
            </a:endParaRPr>
          </a:p>
          <a:p>
            <a:pPr marL="0" indent="0" algn="r" rtl="1">
              <a:buNone/>
            </a:pPr>
            <a:r>
              <a:rPr lang="fa-IR" dirty="0" smtClean="0">
                <a:solidFill>
                  <a:srgbClr val="FFC000"/>
                </a:solidFill>
                <a:latin typeface="Adobe Arabic" panose="02040503050201020203" pitchFamily="18" charset="-78"/>
                <a:cs typeface="Adobe Arabic" panose="02040503050201020203" pitchFamily="18" charset="-78"/>
              </a:rPr>
              <a:t>1-پهلوانزاده، لیلا </a:t>
            </a:r>
            <a:r>
              <a:rPr lang="fa-IR" dirty="0">
                <a:solidFill>
                  <a:srgbClr val="FFC000"/>
                </a:solidFill>
                <a:latin typeface="Adobe Arabic" panose="02040503050201020203" pitchFamily="18" charset="-78"/>
                <a:cs typeface="Adobe Arabic" panose="02040503050201020203" pitchFamily="18" charset="-78"/>
              </a:rPr>
              <a:t>. 1392. </a:t>
            </a:r>
            <a:r>
              <a:rPr lang="fa-IR" dirty="0" smtClean="0">
                <a:solidFill>
                  <a:srgbClr val="FFC000"/>
                </a:solidFill>
                <a:latin typeface="Adobe Arabic" panose="02040503050201020203" pitchFamily="18" charset="-78"/>
                <a:cs typeface="Adobe Arabic" panose="02040503050201020203" pitchFamily="18" charset="-78"/>
              </a:rPr>
              <a:t>میراث معماری صنعتی ایران،بخش دوم:استان یزد. </a:t>
            </a:r>
            <a:r>
              <a:rPr lang="fa-IR" dirty="0">
                <a:solidFill>
                  <a:srgbClr val="FFC000"/>
                </a:solidFill>
                <a:latin typeface="Adobe Arabic" panose="02040503050201020203" pitchFamily="18" charset="-78"/>
                <a:cs typeface="Adobe Arabic" panose="02040503050201020203" pitchFamily="18" charset="-78"/>
              </a:rPr>
              <a:t>انتشارات </a:t>
            </a:r>
            <a:r>
              <a:rPr lang="fa-IR" dirty="0" smtClean="0">
                <a:solidFill>
                  <a:srgbClr val="FFC000"/>
                </a:solidFill>
                <a:latin typeface="Adobe Arabic" panose="02040503050201020203" pitchFamily="18" charset="-78"/>
                <a:cs typeface="Adobe Arabic" panose="02040503050201020203" pitchFamily="18" charset="-78"/>
              </a:rPr>
              <a:t>معمار خانه باغ ظفر</a:t>
            </a:r>
          </a:p>
          <a:p>
            <a:pPr marL="0" indent="0" algn="r" rtl="1">
              <a:buNone/>
            </a:pPr>
            <a:r>
              <a:rPr lang="fa-IR" dirty="0" smtClean="0">
                <a:solidFill>
                  <a:srgbClr val="FFC000"/>
                </a:solidFill>
                <a:latin typeface="Adobe Arabic" panose="02040503050201020203" pitchFamily="18" charset="-78"/>
                <a:cs typeface="Adobe Arabic" panose="02040503050201020203" pitchFamily="18" charset="-78"/>
              </a:rPr>
              <a:t>2-پهلوانزاده</a:t>
            </a:r>
            <a:r>
              <a:rPr lang="fa-IR" dirty="0">
                <a:solidFill>
                  <a:srgbClr val="FFC000"/>
                </a:solidFill>
                <a:latin typeface="Adobe Arabic" panose="02040503050201020203" pitchFamily="18" charset="-78"/>
                <a:cs typeface="Adobe Arabic" panose="02040503050201020203" pitchFamily="18" charset="-78"/>
              </a:rPr>
              <a:t>، لیلا . 1392. میراث معماری صنعتی </a:t>
            </a:r>
            <a:r>
              <a:rPr lang="fa-IR" dirty="0" smtClean="0">
                <a:solidFill>
                  <a:srgbClr val="FFC000"/>
                </a:solidFill>
                <a:latin typeface="Adobe Arabic" panose="02040503050201020203" pitchFamily="18" charset="-78"/>
                <a:cs typeface="Adobe Arabic" panose="02040503050201020203" pitchFamily="18" charset="-78"/>
              </a:rPr>
              <a:t>ایران،کارخانه های مرمت شده ایران و جهان. </a:t>
            </a:r>
            <a:r>
              <a:rPr lang="fa-IR" dirty="0">
                <a:solidFill>
                  <a:srgbClr val="FFC000"/>
                </a:solidFill>
                <a:latin typeface="Adobe Arabic" panose="02040503050201020203" pitchFamily="18" charset="-78"/>
                <a:cs typeface="Adobe Arabic" panose="02040503050201020203" pitchFamily="18" charset="-78"/>
              </a:rPr>
              <a:t>انتشارات معمار خانه باغ </a:t>
            </a:r>
            <a:r>
              <a:rPr lang="fa-IR" dirty="0" smtClean="0">
                <a:solidFill>
                  <a:srgbClr val="FFC000"/>
                </a:solidFill>
                <a:latin typeface="Adobe Arabic" panose="02040503050201020203" pitchFamily="18" charset="-78"/>
                <a:cs typeface="Adobe Arabic" panose="02040503050201020203" pitchFamily="18" charset="-78"/>
              </a:rPr>
              <a:t>ظفر</a:t>
            </a:r>
            <a:endParaRPr lang="en-US" dirty="0" smtClean="0">
              <a:solidFill>
                <a:srgbClr val="FFC000"/>
              </a:solidFill>
              <a:latin typeface="Adobe Arabic" panose="02040503050201020203" pitchFamily="18" charset="-78"/>
              <a:cs typeface="Adobe Arabic" panose="02040503050201020203" pitchFamily="18" charset="-78"/>
            </a:endParaRPr>
          </a:p>
          <a:p>
            <a:pPr marL="0" indent="0" rtl="1">
              <a:buNone/>
            </a:pPr>
            <a:r>
              <a:rPr lang="en-US" dirty="0" smtClean="0">
                <a:solidFill>
                  <a:srgbClr val="FFC000"/>
                </a:solidFill>
                <a:latin typeface="Adobe Arabic" panose="02040503050201020203" pitchFamily="18" charset="-78"/>
                <a:cs typeface="Adobe Arabic" panose="02040503050201020203" pitchFamily="18" charset="-78"/>
              </a:rPr>
              <a:t>3-</a:t>
            </a:r>
            <a:r>
              <a:rPr lang="en-US" dirty="0">
                <a:solidFill>
                  <a:srgbClr val="FFC000"/>
                </a:solidFill>
                <a:latin typeface="Adobe Arabic" panose="02040503050201020203" pitchFamily="18" charset="-78"/>
                <a:cs typeface="Adobe Arabic" panose="02040503050201020203" pitchFamily="18" charset="-78"/>
              </a:rPr>
              <a:t> Strong ,</a:t>
            </a:r>
            <a:r>
              <a:rPr lang="en-US" dirty="0" smtClean="0">
                <a:solidFill>
                  <a:srgbClr val="FFC000"/>
                </a:solidFill>
                <a:latin typeface="Adobe Arabic" panose="02040503050201020203" pitchFamily="18" charset="-78"/>
                <a:cs typeface="Adobe Arabic" panose="02040503050201020203" pitchFamily="18" charset="-78"/>
              </a:rPr>
              <a:t>Judith .2010.Theatre </a:t>
            </a:r>
            <a:r>
              <a:rPr lang="en-US" dirty="0">
                <a:solidFill>
                  <a:srgbClr val="FFC000"/>
                </a:solidFill>
                <a:latin typeface="Adobe Arabic" panose="02040503050201020203" pitchFamily="18" charset="-78"/>
                <a:cs typeface="Adobe Arabic" panose="02040503050201020203" pitchFamily="18" charset="-78"/>
              </a:rPr>
              <a:t>Buildings A design </a:t>
            </a:r>
            <a:r>
              <a:rPr lang="en-US" dirty="0" smtClean="0">
                <a:solidFill>
                  <a:srgbClr val="FFC000"/>
                </a:solidFill>
                <a:latin typeface="Adobe Arabic" panose="02040503050201020203" pitchFamily="18" charset="-78"/>
                <a:cs typeface="Adobe Arabic" panose="02040503050201020203" pitchFamily="18" charset="-78"/>
              </a:rPr>
              <a:t>guide</a:t>
            </a:r>
          </a:p>
          <a:p>
            <a:pPr marL="0" indent="0" rtl="1">
              <a:buNone/>
            </a:pPr>
            <a:r>
              <a:rPr lang="en-US" dirty="0">
                <a:solidFill>
                  <a:srgbClr val="FFC000"/>
                </a:solidFill>
                <a:latin typeface="Adobe Arabic" panose="02040503050201020203" pitchFamily="18" charset="-78"/>
                <a:cs typeface="Adobe Arabic" panose="02040503050201020203" pitchFamily="18" charset="-78"/>
              </a:rPr>
              <a:t>4- </a:t>
            </a:r>
            <a:r>
              <a:rPr lang="en-US" dirty="0" err="1" smtClean="0">
                <a:solidFill>
                  <a:srgbClr val="FFC000"/>
                </a:solidFill>
                <a:latin typeface="Adobe Arabic" panose="02040503050201020203" pitchFamily="18" charset="-78"/>
                <a:cs typeface="Adobe Arabic" panose="02040503050201020203" pitchFamily="18" charset="-78"/>
              </a:rPr>
              <a:t>Guyer</a:t>
            </a:r>
            <a:r>
              <a:rPr lang="en-US" dirty="0">
                <a:solidFill>
                  <a:srgbClr val="FFC000"/>
                </a:solidFill>
                <a:latin typeface="Adobe Arabic" panose="02040503050201020203" pitchFamily="18" charset="-78"/>
                <a:cs typeface="Adobe Arabic" panose="02040503050201020203" pitchFamily="18" charset="-78"/>
              </a:rPr>
              <a:t> , J. Paul .2014 . An Introduction to Architectural Design, Theaters &amp; Concert Halls, Part 1 </a:t>
            </a:r>
            <a:endParaRPr lang="fa-IR" dirty="0" smtClean="0">
              <a:solidFill>
                <a:srgbClr val="FFC000"/>
              </a:solidFill>
              <a:latin typeface="Adobe Arabic" panose="02040503050201020203" pitchFamily="18" charset="-78"/>
              <a:cs typeface="Adobe Arabic" panose="02040503050201020203" pitchFamily="18" charset="-78"/>
            </a:endParaRPr>
          </a:p>
          <a:p>
            <a:pPr marL="0" indent="0" algn="r" rtl="1">
              <a:buNone/>
            </a:pPr>
            <a:r>
              <a:rPr lang="fa-IR" dirty="0" smtClean="0">
                <a:solidFill>
                  <a:srgbClr val="FFC000"/>
                </a:solidFill>
                <a:latin typeface="Adobe Arabic" panose="02040503050201020203" pitchFamily="18" charset="-78"/>
                <a:cs typeface="Adobe Arabic" panose="02040503050201020203" pitchFamily="18" charset="-78"/>
              </a:rPr>
              <a:t>وبسایت :</a:t>
            </a:r>
          </a:p>
          <a:p>
            <a:pPr marL="0" indent="0" rtl="1">
              <a:buNone/>
            </a:pPr>
            <a:r>
              <a:rPr lang="en-US" sz="1400" dirty="0">
                <a:solidFill>
                  <a:srgbClr val="FFC000"/>
                </a:solidFill>
                <a:latin typeface="Adobe Devanagari" panose="02040503050201020203" pitchFamily="18" charset="0"/>
                <a:cs typeface="Adobe Devanagari" panose="02040503050201020203" pitchFamily="18" charset="0"/>
                <a:hlinkClick r:id="rId3"/>
              </a:rPr>
              <a:t>https://</a:t>
            </a:r>
            <a:r>
              <a:rPr lang="en-US" sz="1400" dirty="0" smtClean="0">
                <a:solidFill>
                  <a:srgbClr val="FFC000"/>
                </a:solidFill>
                <a:latin typeface="Adobe Devanagari" panose="02040503050201020203" pitchFamily="18" charset="0"/>
                <a:cs typeface="Adobe Devanagari" panose="02040503050201020203" pitchFamily="18" charset="0"/>
                <a:hlinkClick r:id="rId3"/>
              </a:rPr>
              <a:t>www.archdaily.com/142776/young-centre-for-the-performing-arts-kpmb-architects</a:t>
            </a:r>
            <a:endParaRPr lang="en-US" sz="1400" dirty="0" smtClean="0">
              <a:solidFill>
                <a:srgbClr val="FFC000"/>
              </a:solidFill>
              <a:latin typeface="Adobe Devanagari" panose="02040503050201020203" pitchFamily="18" charset="0"/>
              <a:cs typeface="Adobe Devanagari" panose="02040503050201020203" pitchFamily="18" charset="0"/>
            </a:endParaRPr>
          </a:p>
          <a:p>
            <a:pPr marL="0" indent="0" rtl="1">
              <a:buNone/>
            </a:pPr>
            <a:r>
              <a:rPr lang="en-US" sz="1400" dirty="0">
                <a:solidFill>
                  <a:srgbClr val="FFC000"/>
                </a:solidFill>
                <a:latin typeface="Adobe Devanagari" panose="02040503050201020203" pitchFamily="18" charset="0"/>
                <a:cs typeface="Adobe Devanagari" panose="02040503050201020203" pitchFamily="18" charset="0"/>
                <a:hlinkClick r:id="rId4"/>
              </a:rPr>
              <a:t>https://</a:t>
            </a:r>
            <a:r>
              <a:rPr lang="en-US" sz="1400" dirty="0" smtClean="0">
                <a:solidFill>
                  <a:srgbClr val="FFC000"/>
                </a:solidFill>
                <a:latin typeface="Adobe Devanagari" panose="02040503050201020203" pitchFamily="18" charset="0"/>
                <a:cs typeface="Adobe Devanagari" panose="02040503050201020203" pitchFamily="18" charset="0"/>
                <a:hlinkClick r:id="rId4"/>
              </a:rPr>
              <a:t>www.archdaily.com/776209/theatre-de-kampanje-van-dongen-koschuch</a:t>
            </a:r>
            <a:endParaRPr lang="en-US" sz="1400" dirty="0" smtClean="0">
              <a:solidFill>
                <a:srgbClr val="FFC000"/>
              </a:solidFill>
              <a:latin typeface="Adobe Devanagari" panose="02040503050201020203" pitchFamily="18" charset="0"/>
              <a:cs typeface="Adobe Devanagari" panose="02040503050201020203" pitchFamily="18" charset="0"/>
            </a:endParaRPr>
          </a:p>
          <a:p>
            <a:pPr marL="0" indent="0" rtl="1">
              <a:buNone/>
            </a:pPr>
            <a:endParaRPr lang="en-US" sz="1400" dirty="0">
              <a:latin typeface="Adobe Devanagari" panose="02040503050201020203" pitchFamily="18" charset="0"/>
              <a:cs typeface="Adobe Devanagari" panose="02040503050201020203" pitchFamily="18" charset="0"/>
            </a:endParaRPr>
          </a:p>
          <a:p>
            <a:pPr marL="0" indent="0" algn="r" rtl="1">
              <a:buNone/>
            </a:pPr>
            <a:endParaRPr lang="fa-IR" dirty="0">
              <a:latin typeface="Adobe Arabic" panose="02040503050201020203" pitchFamily="18" charset="-78"/>
              <a:cs typeface="Adobe Arabic" panose="02040503050201020203" pitchFamily="18" charset="-78"/>
            </a:endParaRPr>
          </a:p>
          <a:p>
            <a:pPr marL="0" indent="0" algn="r" rtl="1">
              <a:buNone/>
            </a:pPr>
            <a:endParaRPr lang="fa-IR" dirty="0" smtClean="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32</a:t>
            </a:fld>
            <a:endParaRPr lang="en-US"/>
          </a:p>
        </p:txBody>
      </p:sp>
      <p:sp>
        <p:nvSpPr>
          <p:cNvPr id="5" name="Title 1"/>
          <p:cNvSpPr>
            <a:spLocks noGrp="1"/>
          </p:cNvSpPr>
          <p:nvPr>
            <p:ph type="title"/>
          </p:nvPr>
        </p:nvSpPr>
        <p:spPr>
          <a:xfrm>
            <a:off x="5029200" y="495300"/>
            <a:ext cx="3694748" cy="457200"/>
          </a:xfrm>
        </p:spPr>
        <p:txBody>
          <a:bodyPr>
            <a:noAutofit/>
          </a:bodyPr>
          <a:lstStyle/>
          <a:p>
            <a:pPr algn="r" rtl="1"/>
            <a:r>
              <a:rPr lang="fa-IR" b="1" dirty="0" smtClean="0">
                <a:latin typeface="Adobe Arabic" panose="02040503050201020203" pitchFamily="18" charset="-78"/>
                <a:cs typeface="Adobe Arabic" panose="02040503050201020203" pitchFamily="18" charset="-78"/>
              </a:rPr>
              <a:t>منابع و مآخذ</a:t>
            </a:r>
            <a:endParaRPr lang="en-US" b="1" dirty="0">
              <a:latin typeface="Adobe Arabic" panose="02040503050201020203" pitchFamily="18" charset="-78"/>
              <a:cs typeface="Adobe Arabic" panose="02040503050201020203" pitchFamily="18" charset="-78"/>
            </a:endParaRPr>
          </a:p>
        </p:txBody>
      </p:sp>
      <p:sp>
        <p:nvSpPr>
          <p:cNvPr id="6" name="Content Placeholder 2"/>
          <p:cNvSpPr txBox="1">
            <a:spLocks/>
          </p:cNvSpPr>
          <p:nvPr/>
        </p:nvSpPr>
        <p:spPr>
          <a:xfrm>
            <a:off x="0" y="414282"/>
            <a:ext cx="5485448" cy="466834"/>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r>
              <a:rPr lang="fa-IR" sz="1400" u="sng" dirty="0" smtClean="0">
                <a:latin typeface="Adobe Arabic" panose="02040503050201020203" pitchFamily="18" charset="-78"/>
              </a:rPr>
              <a:t>ارائه فهرست منابع و مآخذ لازم است. </a:t>
            </a:r>
            <a:endParaRPr lang="en-US" sz="1400" u="sng" dirty="0">
              <a:latin typeface="Adobe Arabic" panose="02040503050201020203" pitchFamily="18" charset="-78"/>
            </a:endParaRPr>
          </a:p>
        </p:txBody>
      </p:sp>
      <p:grpSp>
        <p:nvGrpSpPr>
          <p:cNvPr id="7" name="Group 6"/>
          <p:cNvGrpSpPr/>
          <p:nvPr/>
        </p:nvGrpSpPr>
        <p:grpSpPr>
          <a:xfrm>
            <a:off x="-96317" y="0"/>
            <a:ext cx="1410767" cy="5715000"/>
            <a:chOff x="-96317" y="0"/>
            <a:chExt cx="1410767" cy="5715000"/>
          </a:xfrm>
        </p:grpSpPr>
        <p:sp>
          <p:nvSpPr>
            <p:cNvPr id="8" name="Rectangle 7"/>
            <p:cNvSpPr/>
            <p:nvPr/>
          </p:nvSpPr>
          <p:spPr>
            <a:xfrm>
              <a:off x="0" y="0"/>
              <a:ext cx="1200150" cy="5715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endParaRPr lang="fa-IR" sz="1053" dirty="0">
                <a:latin typeface="Adobe Arabic" panose="02040503050201020203" pitchFamily="18" charset="-78"/>
                <a:cs typeface="Adobe Arabic" panose="02040503050201020203" pitchFamily="18" charset="-78"/>
              </a:endParaRPr>
            </a:p>
          </p:txBody>
        </p:sp>
        <p:sp>
          <p:nvSpPr>
            <p:cNvPr id="9" name="Title 1"/>
            <p:cNvSpPr txBox="1">
              <a:spLocks/>
            </p:cNvSpPr>
            <p:nvPr/>
          </p:nvSpPr>
          <p:spPr>
            <a:xfrm>
              <a:off x="-96317" y="896589"/>
              <a:ext cx="1371600" cy="719138"/>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rtl="1"/>
              <a:r>
                <a:rPr lang="fa-IR" sz="1200" b="1" dirty="0">
                  <a:latin typeface="Adobe Arabic" panose="02040503050201020203" pitchFamily="18" charset="-78"/>
                  <a:cs typeface="Adobe Arabic" panose="02040503050201020203" pitchFamily="18" charset="-78"/>
                </a:rPr>
                <a:t>دانشگاه فني و حرفه اي استان يزد</a:t>
              </a:r>
              <a:r>
                <a:rPr lang="en-US" sz="1200" b="1" i="1" dirty="0">
                  <a:latin typeface="Adobe Arabic" panose="02040503050201020203" pitchFamily="18" charset="-78"/>
                  <a:cs typeface="Adobe Arabic" panose="02040503050201020203" pitchFamily="18" charset="-78"/>
                </a:rPr>
                <a:t/>
              </a:r>
              <a:br>
                <a:rPr lang="en-US" sz="1200" b="1" i="1" dirty="0">
                  <a:latin typeface="Adobe Arabic" panose="02040503050201020203" pitchFamily="18" charset="-78"/>
                  <a:cs typeface="Adobe Arabic" panose="02040503050201020203" pitchFamily="18" charset="-78"/>
                </a:rPr>
              </a:br>
              <a:r>
                <a:rPr lang="fa-IR" sz="1200" b="1" dirty="0">
                  <a:latin typeface="Adobe Arabic" panose="02040503050201020203" pitchFamily="18" charset="-78"/>
                  <a:cs typeface="Adobe Arabic" panose="02040503050201020203" pitchFamily="18" charset="-78"/>
                </a:rPr>
                <a:t>دانشکده فنی شهيد صدوقي</a:t>
              </a:r>
              <a:endParaRPr lang="en-US" sz="1200" b="1" i="1" dirty="0">
                <a:latin typeface="Adobe Arabic" panose="02040503050201020203" pitchFamily="18" charset="-78"/>
                <a:cs typeface="Adobe Arabic" panose="02040503050201020203" pitchFamily="18" charset="-78"/>
              </a:endParaRPr>
            </a:p>
          </p:txBody>
        </p:sp>
        <p:sp>
          <p:nvSpPr>
            <p:cNvPr id="10" name="Rectangle 9"/>
            <p:cNvSpPr/>
            <p:nvPr/>
          </p:nvSpPr>
          <p:spPr>
            <a:xfrm>
              <a:off x="-96317" y="1778072"/>
              <a:ext cx="1366010" cy="369332"/>
            </a:xfrm>
            <a:prstGeom prst="rect">
              <a:avLst/>
            </a:prstGeom>
          </p:spPr>
          <p:txBody>
            <a:bodyPr wrap="square">
              <a:spAutoFit/>
            </a:bodyPr>
            <a:lstStyle/>
            <a:p>
              <a:pPr algn="ctr">
                <a:lnSpc>
                  <a:spcPct val="150000"/>
                </a:lnSpc>
              </a:pPr>
              <a:r>
                <a:rPr lang="fa-IR" sz="1200" b="1" dirty="0" smtClean="0">
                  <a:latin typeface="Adobe Arabic" panose="02040503050201020203" pitchFamily="18" charset="-78"/>
                  <a:cs typeface="Adobe Arabic" panose="02040503050201020203" pitchFamily="18" charset="-78"/>
                </a:rPr>
                <a:t>عنوان طرح نهایی</a:t>
              </a:r>
              <a:endParaRPr lang="fa-IR" sz="1200" b="1" dirty="0">
                <a:latin typeface="Adobe Arabic" panose="02040503050201020203" pitchFamily="18" charset="-78"/>
                <a:cs typeface="Adobe Arabic" panose="02040503050201020203" pitchFamily="18" charset="-78"/>
              </a:endParaRPr>
            </a:p>
          </p:txBody>
        </p:sp>
        <p:sp>
          <p:nvSpPr>
            <p:cNvPr id="11" name="Rectangle 10"/>
            <p:cNvSpPr/>
            <p:nvPr/>
          </p:nvSpPr>
          <p:spPr>
            <a:xfrm>
              <a:off x="-10592" y="3650101"/>
              <a:ext cx="12001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دانشجو</a:t>
              </a:r>
            </a:p>
            <a:p>
              <a:pPr algn="ctr">
                <a:lnSpc>
                  <a:spcPct val="150000"/>
                </a:lnSpc>
              </a:pPr>
              <a:r>
                <a:rPr lang="fa-IR" sz="1200" dirty="0" smtClean="0">
                  <a:latin typeface="Adobe Arabic" panose="02040503050201020203" pitchFamily="18" charset="-78"/>
                  <a:cs typeface="Adobe Arabic" panose="02040503050201020203" pitchFamily="18" charset="-78"/>
                </a:rPr>
                <a:t>نام دانشجو</a:t>
              </a:r>
              <a:endParaRPr lang="fa-IR" sz="1200" dirty="0">
                <a:latin typeface="Adobe Arabic" panose="02040503050201020203" pitchFamily="18" charset="-78"/>
                <a:cs typeface="Adobe Arabic" panose="02040503050201020203" pitchFamily="18" charset="-78"/>
              </a:endParaRPr>
            </a:p>
          </p:txBody>
        </p:sp>
        <p:sp>
          <p:nvSpPr>
            <p:cNvPr id="12" name="Rectangle 11"/>
            <p:cNvSpPr/>
            <p:nvPr/>
          </p:nvSpPr>
          <p:spPr>
            <a:xfrm>
              <a:off x="0" y="3003770"/>
              <a:ext cx="13144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استاد راهنما</a:t>
              </a:r>
            </a:p>
            <a:p>
              <a:pPr algn="ctr">
                <a:lnSpc>
                  <a:spcPct val="150000"/>
                </a:lnSpc>
              </a:pPr>
              <a:r>
                <a:rPr lang="fa-IR" sz="1200" dirty="0" smtClean="0">
                  <a:latin typeface="Adobe Arabic" panose="02040503050201020203" pitchFamily="18" charset="-78"/>
                  <a:cs typeface="Adobe Arabic" panose="02040503050201020203" pitchFamily="18" charset="-78"/>
                </a:rPr>
                <a:t>نام استاد راهنما</a:t>
              </a:r>
              <a:endParaRPr lang="fa-IR" sz="1200" dirty="0">
                <a:latin typeface="Adobe Arabic" panose="02040503050201020203" pitchFamily="18" charset="-78"/>
                <a:cs typeface="Adobe Arabic" panose="02040503050201020203" pitchFamily="18" charset="-78"/>
              </a:endParaRPr>
            </a:p>
          </p:txBody>
        </p:sp>
        <p:sp>
          <p:nvSpPr>
            <p:cNvPr id="13" name="Rectangle 12"/>
            <p:cNvSpPr/>
            <p:nvPr/>
          </p:nvSpPr>
          <p:spPr>
            <a:xfrm>
              <a:off x="273892" y="4459652"/>
              <a:ext cx="609600" cy="578492"/>
            </a:xfrm>
            <a:prstGeom prst="rect">
              <a:avLst/>
            </a:prstGeom>
          </p:spPr>
          <p:txBody>
            <a:bodyPr wrap="square">
              <a:spAutoFit/>
            </a:bodyPr>
            <a:lstStyle/>
            <a:p>
              <a:pPr algn="ctr">
                <a:lnSpc>
                  <a:spcPct val="150000"/>
                </a:lnSpc>
              </a:pPr>
              <a:r>
                <a:rPr lang="fa-IR" sz="1053" b="1" dirty="0">
                  <a:latin typeface="Adobe Arabic" panose="02040503050201020203" pitchFamily="18" charset="-78"/>
                  <a:cs typeface="Adobe Arabic" panose="02040503050201020203" pitchFamily="18" charset="-78"/>
                </a:rPr>
                <a:t>اسفند</a:t>
              </a:r>
            </a:p>
            <a:p>
              <a:pPr algn="ctr">
                <a:lnSpc>
                  <a:spcPct val="150000"/>
                </a:lnSpc>
              </a:pPr>
              <a:r>
                <a:rPr lang="fa-IR" sz="1053" b="1" dirty="0">
                  <a:latin typeface="Adobe Arabic" panose="02040503050201020203" pitchFamily="18" charset="-78"/>
                  <a:cs typeface="Adobe Arabic" panose="02040503050201020203" pitchFamily="18" charset="-78"/>
                </a:rPr>
                <a:t>1398</a:t>
              </a:r>
            </a:p>
          </p:txBody>
        </p:sp>
        <p:pic>
          <p:nvPicPr>
            <p:cNvPr id="14" name="Picture 13"/>
            <p:cNvPicPr>
              <a:picLocks noChangeAspect="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208965" y="70833"/>
              <a:ext cx="739454" cy="914401"/>
            </a:xfrm>
            <a:prstGeom prst="rect">
              <a:avLst/>
            </a:prstGeom>
          </p:spPr>
        </p:pic>
      </p:grpSp>
      <p:sp>
        <p:nvSpPr>
          <p:cNvPr id="15" name="Content Placeholder 2"/>
          <p:cNvSpPr txBox="1">
            <a:spLocks/>
          </p:cNvSpPr>
          <p:nvPr/>
        </p:nvSpPr>
        <p:spPr>
          <a:xfrm>
            <a:off x="22185" y="4605623"/>
            <a:ext cx="3536649"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 کادر معرفي سمت چپ بايد درتمام صفحات بيايد!!!</a:t>
            </a:r>
            <a:endParaRPr lang="en-US" sz="1400" b="1" u="sng" dirty="0">
              <a:solidFill>
                <a:srgbClr val="FF0000"/>
              </a:solidFill>
              <a:latin typeface="Adobe Arabic" panose="02040503050201020203" pitchFamily="18" charset="-78"/>
            </a:endParaRPr>
          </a:p>
        </p:txBody>
      </p:sp>
    </p:spTree>
    <p:extLst>
      <p:ext uri="{BB962C8B-B14F-4D97-AF65-F5344CB8AC3E}">
        <p14:creationId xmlns:p14="http://schemas.microsoft.com/office/powerpoint/2010/main" val="4553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28033"/>
            <a:ext cx="7313295"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a:t>
            </a:r>
            <a:r>
              <a:rPr lang="fa-IR" b="1" dirty="0" smtClean="0">
                <a:latin typeface="Adobe Arabic" panose="02040503050201020203" pitchFamily="18" charset="-78"/>
                <a:cs typeface="Adobe Arabic" panose="02040503050201020203" pitchFamily="18" charset="-78"/>
              </a:rPr>
              <a:t>اول:کلیات موضوع</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314450" y="1257300"/>
            <a:ext cx="7371398" cy="3771900"/>
          </a:xfrm>
        </p:spPr>
        <p:txBody>
          <a:bodyPr>
            <a:normAutofit/>
          </a:bodyPr>
          <a:lstStyle/>
          <a:p>
            <a:pPr algn="r" rtl="1"/>
            <a:r>
              <a:rPr lang="fa-IR" b="1" dirty="0">
                <a:latin typeface="Adobe Arabic" panose="02040503050201020203" pitchFamily="18" charset="-78"/>
                <a:cs typeface="Adobe Arabic" panose="02040503050201020203" pitchFamily="18" charset="-78"/>
              </a:rPr>
              <a:t>پرسش اصلی </a:t>
            </a:r>
            <a:r>
              <a:rPr lang="fa-IR" b="1" dirty="0" smtClean="0">
                <a:latin typeface="Adobe Arabic" panose="02040503050201020203" pitchFamily="18" charset="-78"/>
                <a:cs typeface="Adobe Arabic" panose="02040503050201020203" pitchFamily="18" charset="-78"/>
              </a:rPr>
              <a:t>پروژه</a:t>
            </a:r>
          </a:p>
          <a:p>
            <a:pPr algn="r" rtl="1"/>
            <a:endParaRPr lang="fa-IR" b="1" dirty="0" smtClean="0">
              <a:latin typeface="Adobe Arabic" panose="02040503050201020203" pitchFamily="18" charset="-78"/>
              <a:cs typeface="Adobe Arabic" panose="02040503050201020203" pitchFamily="18" charset="-78"/>
            </a:endParaRPr>
          </a:p>
          <a:p>
            <a:pPr algn="r" rtl="1"/>
            <a:endParaRPr lang="fa-IR" b="1" dirty="0">
              <a:latin typeface="Adobe Arabic" panose="02040503050201020203" pitchFamily="18" charset="-78"/>
              <a:cs typeface="Adobe Arabic" panose="02040503050201020203" pitchFamily="18" charset="-78"/>
            </a:endParaRPr>
          </a:p>
          <a:p>
            <a:pPr algn="r" rtl="1"/>
            <a:r>
              <a:rPr lang="fa-IR" b="1" dirty="0" smtClean="0">
                <a:latin typeface="Adobe Arabic" panose="02040503050201020203" pitchFamily="18" charset="-78"/>
                <a:cs typeface="Adobe Arabic" panose="02040503050201020203" pitchFamily="18" charset="-78"/>
              </a:rPr>
              <a:t>بیان مساله</a:t>
            </a:r>
          </a:p>
          <a:p>
            <a:pPr algn="r" rtl="1"/>
            <a:endParaRPr lang="fa-IR" b="1" dirty="0" smtClean="0">
              <a:latin typeface="Adobe Arabic" panose="02040503050201020203" pitchFamily="18" charset="-78"/>
              <a:cs typeface="Adobe Arabic" panose="02040503050201020203" pitchFamily="18" charset="-78"/>
            </a:endParaRPr>
          </a:p>
          <a:p>
            <a:pPr algn="r" rtl="1"/>
            <a:endParaRPr lang="fa-IR" b="1" dirty="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r>
              <a:rPr lang="fa-IR" b="1" dirty="0">
                <a:latin typeface="Adobe Arabic" panose="02040503050201020203" pitchFamily="18" charset="-78"/>
                <a:cs typeface="Adobe Arabic" panose="02040503050201020203" pitchFamily="18" charset="-78"/>
              </a:rPr>
              <a:t>جنبه نوآوری طرح</a:t>
            </a:r>
          </a:p>
          <a:p>
            <a:pPr algn="r" rtl="1"/>
            <a:endParaRPr lang="fa-IR" sz="2550" b="1" dirty="0">
              <a:latin typeface="Adobe Arabic" panose="02040503050201020203" pitchFamily="18" charset="-78"/>
              <a:cs typeface="Adobe Arabic" panose="02040503050201020203" pitchFamily="18" charset="-78"/>
            </a:endParaRPr>
          </a:p>
          <a:p>
            <a:pPr marL="0" indent="0" algn="r" rtl="1">
              <a:buNone/>
            </a:pPr>
            <a:endParaRPr lang="fa-IR" dirty="0" smtClean="0">
              <a:latin typeface="Adobe Arabic" panose="02040503050201020203" pitchFamily="18" charset="-78"/>
              <a:cs typeface="Adobe Arabic" panose="02040503050201020203" pitchFamily="18" charset="-78"/>
            </a:endParaRPr>
          </a:p>
          <a:p>
            <a:pPr algn="r" rtl="1"/>
            <a:endParaRPr lang="en-US"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4</a:t>
            </a:fld>
            <a:endParaRPr lang="en-US"/>
          </a:p>
        </p:txBody>
      </p:sp>
      <p:grpSp>
        <p:nvGrpSpPr>
          <p:cNvPr id="13" name="Group 12"/>
          <p:cNvGrpSpPr/>
          <p:nvPr/>
        </p:nvGrpSpPr>
        <p:grpSpPr>
          <a:xfrm>
            <a:off x="-96317" y="0"/>
            <a:ext cx="1410767" cy="5715000"/>
            <a:chOff x="-96317" y="0"/>
            <a:chExt cx="1410767" cy="5715000"/>
          </a:xfrm>
        </p:grpSpPr>
        <p:sp>
          <p:nvSpPr>
            <p:cNvPr id="14" name="Rectangle 13"/>
            <p:cNvSpPr/>
            <p:nvPr/>
          </p:nvSpPr>
          <p:spPr>
            <a:xfrm>
              <a:off x="0" y="0"/>
              <a:ext cx="1200150" cy="5715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endParaRPr lang="fa-IR" sz="1053" dirty="0">
                <a:latin typeface="Adobe Arabic" panose="02040503050201020203" pitchFamily="18" charset="-78"/>
                <a:cs typeface="Adobe Arabic" panose="02040503050201020203" pitchFamily="18" charset="-78"/>
              </a:endParaRPr>
            </a:p>
          </p:txBody>
        </p:sp>
        <p:sp>
          <p:nvSpPr>
            <p:cNvPr id="15" name="Title 1"/>
            <p:cNvSpPr txBox="1">
              <a:spLocks/>
            </p:cNvSpPr>
            <p:nvPr/>
          </p:nvSpPr>
          <p:spPr>
            <a:xfrm>
              <a:off x="-96317" y="896589"/>
              <a:ext cx="1371600" cy="719138"/>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rtl="1"/>
              <a:r>
                <a:rPr lang="fa-IR" sz="1200" b="1" dirty="0">
                  <a:latin typeface="Adobe Arabic" panose="02040503050201020203" pitchFamily="18" charset="-78"/>
                  <a:cs typeface="Adobe Arabic" panose="02040503050201020203" pitchFamily="18" charset="-78"/>
                </a:rPr>
                <a:t>دانشگاه فني و حرفه اي استان يزد</a:t>
              </a:r>
              <a:r>
                <a:rPr lang="en-US" sz="1200" b="1" i="1" dirty="0">
                  <a:latin typeface="Adobe Arabic" panose="02040503050201020203" pitchFamily="18" charset="-78"/>
                  <a:cs typeface="Adobe Arabic" panose="02040503050201020203" pitchFamily="18" charset="-78"/>
                </a:rPr>
                <a:t/>
              </a:r>
              <a:br>
                <a:rPr lang="en-US" sz="1200" b="1" i="1" dirty="0">
                  <a:latin typeface="Adobe Arabic" panose="02040503050201020203" pitchFamily="18" charset="-78"/>
                  <a:cs typeface="Adobe Arabic" panose="02040503050201020203" pitchFamily="18" charset="-78"/>
                </a:rPr>
              </a:br>
              <a:r>
                <a:rPr lang="fa-IR" sz="1200" b="1" dirty="0">
                  <a:latin typeface="Adobe Arabic" panose="02040503050201020203" pitchFamily="18" charset="-78"/>
                  <a:cs typeface="Adobe Arabic" panose="02040503050201020203" pitchFamily="18" charset="-78"/>
                </a:rPr>
                <a:t>دانشکده فنی شهيد صدوقي</a:t>
              </a:r>
              <a:endParaRPr lang="en-US" sz="1200" b="1" i="1" dirty="0">
                <a:latin typeface="Adobe Arabic" panose="02040503050201020203" pitchFamily="18" charset="-78"/>
                <a:cs typeface="Adobe Arabic" panose="02040503050201020203" pitchFamily="18" charset="-78"/>
              </a:endParaRPr>
            </a:p>
          </p:txBody>
        </p:sp>
        <p:sp>
          <p:nvSpPr>
            <p:cNvPr id="16" name="Rectangle 15"/>
            <p:cNvSpPr/>
            <p:nvPr/>
          </p:nvSpPr>
          <p:spPr>
            <a:xfrm>
              <a:off x="-96317" y="1778072"/>
              <a:ext cx="1366010" cy="369332"/>
            </a:xfrm>
            <a:prstGeom prst="rect">
              <a:avLst/>
            </a:prstGeom>
          </p:spPr>
          <p:txBody>
            <a:bodyPr wrap="square">
              <a:spAutoFit/>
            </a:bodyPr>
            <a:lstStyle/>
            <a:p>
              <a:pPr algn="ctr">
                <a:lnSpc>
                  <a:spcPct val="150000"/>
                </a:lnSpc>
              </a:pPr>
              <a:r>
                <a:rPr lang="fa-IR" sz="1200" b="1" dirty="0" smtClean="0">
                  <a:latin typeface="Adobe Arabic" panose="02040503050201020203" pitchFamily="18" charset="-78"/>
                  <a:cs typeface="Adobe Arabic" panose="02040503050201020203" pitchFamily="18" charset="-78"/>
                </a:rPr>
                <a:t>عنوان طرح نهایی</a:t>
              </a:r>
              <a:endParaRPr lang="fa-IR" sz="1200" b="1" dirty="0">
                <a:latin typeface="Adobe Arabic" panose="02040503050201020203" pitchFamily="18" charset="-78"/>
                <a:cs typeface="Adobe Arabic" panose="02040503050201020203" pitchFamily="18" charset="-78"/>
              </a:endParaRPr>
            </a:p>
          </p:txBody>
        </p:sp>
        <p:sp>
          <p:nvSpPr>
            <p:cNvPr id="17" name="Rectangle 16"/>
            <p:cNvSpPr/>
            <p:nvPr/>
          </p:nvSpPr>
          <p:spPr>
            <a:xfrm>
              <a:off x="-10592" y="3650101"/>
              <a:ext cx="12001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دانشجو</a:t>
              </a:r>
            </a:p>
            <a:p>
              <a:pPr algn="ctr">
                <a:lnSpc>
                  <a:spcPct val="150000"/>
                </a:lnSpc>
              </a:pPr>
              <a:r>
                <a:rPr lang="fa-IR" sz="1200" dirty="0" smtClean="0">
                  <a:latin typeface="Adobe Arabic" panose="02040503050201020203" pitchFamily="18" charset="-78"/>
                  <a:cs typeface="Adobe Arabic" panose="02040503050201020203" pitchFamily="18" charset="-78"/>
                </a:rPr>
                <a:t>نام دانشجو</a:t>
              </a:r>
              <a:endParaRPr lang="fa-IR" sz="1200" dirty="0">
                <a:latin typeface="Adobe Arabic" panose="02040503050201020203" pitchFamily="18" charset="-78"/>
                <a:cs typeface="Adobe Arabic" panose="02040503050201020203" pitchFamily="18" charset="-78"/>
              </a:endParaRPr>
            </a:p>
          </p:txBody>
        </p:sp>
        <p:sp>
          <p:nvSpPr>
            <p:cNvPr id="18" name="Rectangle 17"/>
            <p:cNvSpPr/>
            <p:nvPr/>
          </p:nvSpPr>
          <p:spPr>
            <a:xfrm>
              <a:off x="0" y="3003770"/>
              <a:ext cx="13144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استاد راهنما</a:t>
              </a:r>
            </a:p>
            <a:p>
              <a:pPr algn="ctr">
                <a:lnSpc>
                  <a:spcPct val="150000"/>
                </a:lnSpc>
              </a:pPr>
              <a:r>
                <a:rPr lang="fa-IR" sz="1200" dirty="0" smtClean="0">
                  <a:latin typeface="Adobe Arabic" panose="02040503050201020203" pitchFamily="18" charset="-78"/>
                  <a:cs typeface="Adobe Arabic" panose="02040503050201020203" pitchFamily="18" charset="-78"/>
                </a:rPr>
                <a:t>نام استاد راهنما</a:t>
              </a:r>
              <a:endParaRPr lang="fa-IR" sz="1200" dirty="0">
                <a:latin typeface="Adobe Arabic" panose="02040503050201020203" pitchFamily="18" charset="-78"/>
                <a:cs typeface="Adobe Arabic" panose="02040503050201020203" pitchFamily="18" charset="-78"/>
              </a:endParaRPr>
            </a:p>
          </p:txBody>
        </p:sp>
        <p:sp>
          <p:nvSpPr>
            <p:cNvPr id="19" name="Rectangle 18"/>
            <p:cNvSpPr/>
            <p:nvPr/>
          </p:nvSpPr>
          <p:spPr>
            <a:xfrm>
              <a:off x="273892" y="4459652"/>
              <a:ext cx="609600" cy="578492"/>
            </a:xfrm>
            <a:prstGeom prst="rect">
              <a:avLst/>
            </a:prstGeom>
          </p:spPr>
          <p:txBody>
            <a:bodyPr wrap="square">
              <a:spAutoFit/>
            </a:bodyPr>
            <a:lstStyle/>
            <a:p>
              <a:pPr algn="ctr">
                <a:lnSpc>
                  <a:spcPct val="150000"/>
                </a:lnSpc>
              </a:pPr>
              <a:r>
                <a:rPr lang="fa-IR" sz="1053" b="1" dirty="0">
                  <a:latin typeface="Adobe Arabic" panose="02040503050201020203" pitchFamily="18" charset="-78"/>
                  <a:cs typeface="Adobe Arabic" panose="02040503050201020203" pitchFamily="18" charset="-78"/>
                </a:rPr>
                <a:t>اسفند</a:t>
              </a:r>
            </a:p>
            <a:p>
              <a:pPr algn="ctr">
                <a:lnSpc>
                  <a:spcPct val="150000"/>
                </a:lnSpc>
              </a:pPr>
              <a:r>
                <a:rPr lang="fa-IR" sz="1053" b="1" dirty="0">
                  <a:latin typeface="Adobe Arabic" panose="02040503050201020203" pitchFamily="18" charset="-78"/>
                  <a:cs typeface="Adobe Arabic" panose="02040503050201020203" pitchFamily="18" charset="-78"/>
                </a:rPr>
                <a:t>1398</a:t>
              </a:r>
            </a:p>
          </p:txBody>
        </p:sp>
        <p:pic>
          <p:nvPicPr>
            <p:cNvPr id="20" name="Picture 19"/>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208965" y="70833"/>
              <a:ext cx="739454" cy="914401"/>
            </a:xfrm>
            <a:prstGeom prst="rect">
              <a:avLst/>
            </a:prstGeom>
          </p:spPr>
        </p:pic>
      </p:grpSp>
      <p:sp>
        <p:nvSpPr>
          <p:cNvPr id="21" name="TextBox 20"/>
          <p:cNvSpPr txBox="1"/>
          <p:nvPr/>
        </p:nvSpPr>
        <p:spPr>
          <a:xfrm>
            <a:off x="2829047" y="4962082"/>
            <a:ext cx="4876800" cy="308418"/>
          </a:xfrm>
          <a:prstGeom prst="rect">
            <a:avLst/>
          </a:prstGeom>
          <a:noFill/>
        </p:spPr>
        <p:txBody>
          <a:bodyPr wrap="square" rtlCol="0">
            <a:spAutoFit/>
          </a:bodyPr>
          <a:lstStyle/>
          <a:p>
            <a:pPr algn="r"/>
            <a:r>
              <a:rPr lang="fa-IR" b="1" u="sng" dirty="0" smtClean="0">
                <a:solidFill>
                  <a:srgbClr val="FF0000"/>
                </a:solidFill>
              </a:rPr>
              <a:t>** این بخش طبق پروپوزال ثبت شده تکمیل میشود.</a:t>
            </a:r>
            <a:endParaRPr lang="en-US" b="1" u="sng" dirty="0">
              <a:solidFill>
                <a:srgbClr val="FF0000"/>
              </a:solidFill>
            </a:endParaRPr>
          </a:p>
        </p:txBody>
      </p:sp>
    </p:spTree>
    <p:extLst>
      <p:ext uri="{BB962C8B-B14F-4D97-AF65-F5344CB8AC3E}">
        <p14:creationId xmlns:p14="http://schemas.microsoft.com/office/powerpoint/2010/main" val="97588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514350"/>
            <a:ext cx="2284095"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a:t>
            </a:r>
            <a:r>
              <a:rPr lang="fa-IR" b="1" dirty="0" smtClean="0">
                <a:latin typeface="Adobe Arabic" panose="02040503050201020203" pitchFamily="18" charset="-78"/>
                <a:cs typeface="Adobe Arabic" panose="02040503050201020203" pitchFamily="18" charset="-78"/>
              </a:rPr>
              <a:t>دوم:شناخت موضوع</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210742" y="1028700"/>
            <a:ext cx="7582310" cy="3886200"/>
          </a:xfrm>
        </p:spPr>
        <p:txBody>
          <a:bodyPr>
            <a:normAutofit/>
          </a:bodyPr>
          <a:lstStyle/>
          <a:p>
            <a:pPr algn="r" rtl="1"/>
            <a:r>
              <a:rPr lang="fa-IR" b="1" dirty="0" smtClean="0">
                <a:solidFill>
                  <a:schemeClr val="bg2">
                    <a:lumMod val="75000"/>
                  </a:schemeClr>
                </a:solidFill>
                <a:latin typeface="Adobe Arabic" panose="02040503050201020203" pitchFamily="18" charset="-78"/>
                <a:cs typeface="Adobe Arabic" panose="02040503050201020203" pitchFamily="18" charset="-78"/>
              </a:rPr>
              <a:t>موضوع اصلي اين طراحي چيست؟</a:t>
            </a:r>
          </a:p>
          <a:p>
            <a:pPr algn="r" rtl="1"/>
            <a:r>
              <a:rPr lang="fa-IR" b="1" dirty="0" smtClean="0">
                <a:solidFill>
                  <a:schemeClr val="bg2">
                    <a:lumMod val="75000"/>
                  </a:schemeClr>
                </a:solidFill>
                <a:latin typeface="Adobe Arabic" panose="02040503050201020203" pitchFamily="18" charset="-78"/>
                <a:cs typeface="Adobe Arabic" panose="02040503050201020203" pitchFamily="18" charset="-78"/>
              </a:rPr>
              <a:t>در اين بخش به معرفي موضوع و شناخت ابعاد آن مي پردازيد. بسته به ماهيت هر طرح اين بخش متفاوت خواهد بود. در کليه صفحات اين فايل با فونت هايي که زير آن خط کشيده شده است، الزامات ارائه آمده است. سعي کنيد تعداد صفحات کلي اين پاور پوينت بين 40 تا 60 صفحه باشد. پاور پوينت بايستي کفايت کار مطالعات شما را نمايش دهد. همچني به لحاظ گرافيکي مناسب باشد.</a:t>
            </a:r>
          </a:p>
          <a:p>
            <a:pPr algn="r" rtl="1"/>
            <a:r>
              <a:rPr lang="fa-IR" b="1" dirty="0" smtClean="0">
                <a:solidFill>
                  <a:schemeClr val="bg2">
                    <a:lumMod val="75000"/>
                  </a:schemeClr>
                </a:solidFill>
                <a:latin typeface="Adobe Arabic" panose="02040503050201020203" pitchFamily="18" charset="-78"/>
                <a:cs typeface="Adobe Arabic" panose="02040503050201020203" pitchFamily="18" charset="-78"/>
              </a:rPr>
              <a:t>سعي کنيد از تصاوير مناسب و گرافيکي استفاده کنيد و از نوشتن متن طولاني يا کپي کردن متون طولاني در پاور پوينت خودداري فرماييد. </a:t>
            </a:r>
          </a:p>
          <a:p>
            <a:pPr algn="r" rtl="1"/>
            <a:endParaRPr lang="en-US" b="1" dirty="0">
              <a:latin typeface="Adobe Arabic" panose="02040503050201020203" pitchFamily="18" charset="-78"/>
              <a:cs typeface="Adobe Arabic" panose="02040503050201020203" pitchFamily="18" charset="-78"/>
            </a:endParaRPr>
          </a:p>
          <a:p>
            <a:pPr marL="0" indent="0" algn="r" rtl="1">
              <a:buNone/>
            </a:pP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5</a:t>
            </a:fld>
            <a:endParaRPr lang="en-US"/>
          </a:p>
        </p:txBody>
      </p:sp>
      <p:sp>
        <p:nvSpPr>
          <p:cNvPr id="5" name="TextBox 4"/>
          <p:cNvSpPr txBox="1"/>
          <p:nvPr/>
        </p:nvSpPr>
        <p:spPr>
          <a:xfrm>
            <a:off x="1524000" y="5029200"/>
            <a:ext cx="6400800" cy="308418"/>
          </a:xfrm>
          <a:prstGeom prst="rect">
            <a:avLst/>
          </a:prstGeom>
          <a:noFill/>
        </p:spPr>
        <p:txBody>
          <a:bodyPr wrap="square" rtlCol="0">
            <a:spAutoFit/>
          </a:bodyPr>
          <a:lstStyle/>
          <a:p>
            <a:pPr algn="r"/>
            <a:r>
              <a:rPr lang="fa-IR" u="sng" dirty="0" smtClean="0"/>
              <a:t>** در این بخش لازم است موضوع اصلی طرح خود را به اختصار تشریح کنید</a:t>
            </a:r>
            <a:endParaRPr lang="en-US" u="sng" dirty="0"/>
          </a:p>
        </p:txBody>
      </p:sp>
      <p:grpSp>
        <p:nvGrpSpPr>
          <p:cNvPr id="6" name="Group 5"/>
          <p:cNvGrpSpPr/>
          <p:nvPr/>
        </p:nvGrpSpPr>
        <p:grpSpPr>
          <a:xfrm>
            <a:off x="-96317" y="0"/>
            <a:ext cx="1410767" cy="5715000"/>
            <a:chOff x="-96317" y="0"/>
            <a:chExt cx="1410767" cy="5715000"/>
          </a:xfrm>
        </p:grpSpPr>
        <p:sp>
          <p:nvSpPr>
            <p:cNvPr id="7" name="Rectangle 6"/>
            <p:cNvSpPr/>
            <p:nvPr/>
          </p:nvSpPr>
          <p:spPr>
            <a:xfrm>
              <a:off x="0" y="0"/>
              <a:ext cx="1200150" cy="5715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endParaRPr lang="fa-IR" sz="1053" dirty="0">
                <a:latin typeface="Adobe Arabic" panose="02040503050201020203" pitchFamily="18" charset="-78"/>
                <a:cs typeface="Adobe Arabic" panose="02040503050201020203" pitchFamily="18" charset="-78"/>
              </a:endParaRPr>
            </a:p>
          </p:txBody>
        </p:sp>
        <p:sp>
          <p:nvSpPr>
            <p:cNvPr id="8" name="Title 1"/>
            <p:cNvSpPr txBox="1">
              <a:spLocks/>
            </p:cNvSpPr>
            <p:nvPr/>
          </p:nvSpPr>
          <p:spPr>
            <a:xfrm>
              <a:off x="-96317" y="896589"/>
              <a:ext cx="1371600" cy="719138"/>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rtl="1"/>
              <a:r>
                <a:rPr lang="fa-IR" sz="1200" b="1" dirty="0">
                  <a:latin typeface="Adobe Arabic" panose="02040503050201020203" pitchFamily="18" charset="-78"/>
                  <a:cs typeface="Adobe Arabic" panose="02040503050201020203" pitchFamily="18" charset="-78"/>
                </a:rPr>
                <a:t>دانشگاه فني و حرفه اي استان يزد</a:t>
              </a:r>
              <a:r>
                <a:rPr lang="en-US" sz="1200" b="1" i="1" dirty="0">
                  <a:latin typeface="Adobe Arabic" panose="02040503050201020203" pitchFamily="18" charset="-78"/>
                  <a:cs typeface="Adobe Arabic" panose="02040503050201020203" pitchFamily="18" charset="-78"/>
                </a:rPr>
                <a:t/>
              </a:r>
              <a:br>
                <a:rPr lang="en-US" sz="1200" b="1" i="1" dirty="0">
                  <a:latin typeface="Adobe Arabic" panose="02040503050201020203" pitchFamily="18" charset="-78"/>
                  <a:cs typeface="Adobe Arabic" panose="02040503050201020203" pitchFamily="18" charset="-78"/>
                </a:rPr>
              </a:br>
              <a:r>
                <a:rPr lang="fa-IR" sz="1200" b="1" dirty="0">
                  <a:latin typeface="Adobe Arabic" panose="02040503050201020203" pitchFamily="18" charset="-78"/>
                  <a:cs typeface="Adobe Arabic" panose="02040503050201020203" pitchFamily="18" charset="-78"/>
                </a:rPr>
                <a:t>دانشکده فنی شهيد صدوقي</a:t>
              </a:r>
              <a:endParaRPr lang="en-US" sz="1200" b="1" i="1" dirty="0">
                <a:latin typeface="Adobe Arabic" panose="02040503050201020203" pitchFamily="18" charset="-78"/>
                <a:cs typeface="Adobe Arabic" panose="02040503050201020203" pitchFamily="18" charset="-78"/>
              </a:endParaRPr>
            </a:p>
          </p:txBody>
        </p:sp>
        <p:sp>
          <p:nvSpPr>
            <p:cNvPr id="9" name="Rectangle 8"/>
            <p:cNvSpPr/>
            <p:nvPr/>
          </p:nvSpPr>
          <p:spPr>
            <a:xfrm>
              <a:off x="-96317" y="1778072"/>
              <a:ext cx="1366010" cy="369332"/>
            </a:xfrm>
            <a:prstGeom prst="rect">
              <a:avLst/>
            </a:prstGeom>
          </p:spPr>
          <p:txBody>
            <a:bodyPr wrap="square">
              <a:spAutoFit/>
            </a:bodyPr>
            <a:lstStyle/>
            <a:p>
              <a:pPr algn="ctr">
                <a:lnSpc>
                  <a:spcPct val="150000"/>
                </a:lnSpc>
              </a:pPr>
              <a:r>
                <a:rPr lang="fa-IR" sz="1200" b="1" dirty="0" smtClean="0">
                  <a:latin typeface="Adobe Arabic" panose="02040503050201020203" pitchFamily="18" charset="-78"/>
                  <a:cs typeface="Adobe Arabic" panose="02040503050201020203" pitchFamily="18" charset="-78"/>
                </a:rPr>
                <a:t>عنوان طرح نهایی</a:t>
              </a:r>
              <a:endParaRPr lang="fa-IR" sz="1200" b="1" dirty="0">
                <a:latin typeface="Adobe Arabic" panose="02040503050201020203" pitchFamily="18" charset="-78"/>
                <a:cs typeface="Adobe Arabic" panose="02040503050201020203" pitchFamily="18" charset="-78"/>
              </a:endParaRPr>
            </a:p>
          </p:txBody>
        </p:sp>
        <p:sp>
          <p:nvSpPr>
            <p:cNvPr id="10" name="Rectangle 9"/>
            <p:cNvSpPr/>
            <p:nvPr/>
          </p:nvSpPr>
          <p:spPr>
            <a:xfrm>
              <a:off x="-10592" y="3650101"/>
              <a:ext cx="12001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دانشجو</a:t>
              </a:r>
            </a:p>
            <a:p>
              <a:pPr algn="ctr">
                <a:lnSpc>
                  <a:spcPct val="150000"/>
                </a:lnSpc>
              </a:pPr>
              <a:r>
                <a:rPr lang="fa-IR" sz="1200" dirty="0" smtClean="0">
                  <a:latin typeface="Adobe Arabic" panose="02040503050201020203" pitchFamily="18" charset="-78"/>
                  <a:cs typeface="Adobe Arabic" panose="02040503050201020203" pitchFamily="18" charset="-78"/>
                </a:rPr>
                <a:t>نام دانشجو</a:t>
              </a:r>
              <a:endParaRPr lang="fa-IR" sz="1200" dirty="0">
                <a:latin typeface="Adobe Arabic" panose="02040503050201020203" pitchFamily="18" charset="-78"/>
                <a:cs typeface="Adobe Arabic" panose="02040503050201020203" pitchFamily="18" charset="-78"/>
              </a:endParaRPr>
            </a:p>
          </p:txBody>
        </p:sp>
        <p:sp>
          <p:nvSpPr>
            <p:cNvPr id="11" name="Rectangle 10"/>
            <p:cNvSpPr/>
            <p:nvPr/>
          </p:nvSpPr>
          <p:spPr>
            <a:xfrm>
              <a:off x="0" y="3003770"/>
              <a:ext cx="13144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استاد راهنما</a:t>
              </a:r>
            </a:p>
            <a:p>
              <a:pPr algn="ctr">
                <a:lnSpc>
                  <a:spcPct val="150000"/>
                </a:lnSpc>
              </a:pPr>
              <a:r>
                <a:rPr lang="fa-IR" sz="1200" dirty="0" smtClean="0">
                  <a:latin typeface="Adobe Arabic" panose="02040503050201020203" pitchFamily="18" charset="-78"/>
                  <a:cs typeface="Adobe Arabic" panose="02040503050201020203" pitchFamily="18" charset="-78"/>
                </a:rPr>
                <a:t>نام استاد راهنما</a:t>
              </a:r>
              <a:endParaRPr lang="fa-IR" sz="1200" dirty="0">
                <a:latin typeface="Adobe Arabic" panose="02040503050201020203" pitchFamily="18" charset="-78"/>
                <a:cs typeface="Adobe Arabic" panose="02040503050201020203" pitchFamily="18" charset="-78"/>
              </a:endParaRPr>
            </a:p>
          </p:txBody>
        </p:sp>
        <p:sp>
          <p:nvSpPr>
            <p:cNvPr id="12" name="Rectangle 11"/>
            <p:cNvSpPr/>
            <p:nvPr/>
          </p:nvSpPr>
          <p:spPr>
            <a:xfrm>
              <a:off x="273892" y="4459652"/>
              <a:ext cx="609600" cy="578492"/>
            </a:xfrm>
            <a:prstGeom prst="rect">
              <a:avLst/>
            </a:prstGeom>
          </p:spPr>
          <p:txBody>
            <a:bodyPr wrap="square">
              <a:spAutoFit/>
            </a:bodyPr>
            <a:lstStyle/>
            <a:p>
              <a:pPr algn="ctr">
                <a:lnSpc>
                  <a:spcPct val="150000"/>
                </a:lnSpc>
              </a:pPr>
              <a:r>
                <a:rPr lang="fa-IR" sz="1053" b="1" dirty="0">
                  <a:latin typeface="Adobe Arabic" panose="02040503050201020203" pitchFamily="18" charset="-78"/>
                  <a:cs typeface="Adobe Arabic" panose="02040503050201020203" pitchFamily="18" charset="-78"/>
                </a:rPr>
                <a:t>اسفند</a:t>
              </a:r>
            </a:p>
            <a:p>
              <a:pPr algn="ctr">
                <a:lnSpc>
                  <a:spcPct val="150000"/>
                </a:lnSpc>
              </a:pPr>
              <a:r>
                <a:rPr lang="fa-IR" sz="1053" b="1" dirty="0">
                  <a:latin typeface="Adobe Arabic" panose="02040503050201020203" pitchFamily="18" charset="-78"/>
                  <a:cs typeface="Adobe Arabic" panose="02040503050201020203" pitchFamily="18" charset="-78"/>
                </a:rPr>
                <a:t>1398</a:t>
              </a:r>
            </a:p>
          </p:txBody>
        </p:sp>
        <p:pic>
          <p:nvPicPr>
            <p:cNvPr id="13" name="Picture 12"/>
            <p:cNvPicPr>
              <a:picLocks noChangeAspect="1"/>
            </p:cNvPicPr>
            <p:nvPr/>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208965" y="70833"/>
              <a:ext cx="739454" cy="914401"/>
            </a:xfrm>
            <a:prstGeom prst="rect">
              <a:avLst/>
            </a:prstGeom>
          </p:spPr>
        </p:pic>
      </p:grpSp>
    </p:spTree>
    <p:extLst>
      <p:ext uri="{BB962C8B-B14F-4D97-AF65-F5344CB8AC3E}">
        <p14:creationId xmlns:p14="http://schemas.microsoft.com/office/powerpoint/2010/main" val="279121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287" y="528033"/>
            <a:ext cx="2284095" cy="457200"/>
          </a:xfrm>
        </p:spPr>
        <p:txBody>
          <a:bodyPr>
            <a:noAutofit/>
          </a:bodyPr>
          <a:lstStyle/>
          <a:p>
            <a:pPr algn="r" rtl="1"/>
            <a:r>
              <a:rPr lang="fa-IR" b="1" dirty="0">
                <a:latin typeface="Adobe Arabic" panose="02040503050201020203" pitchFamily="18" charset="-78"/>
                <a:cs typeface="Adobe Arabic" panose="02040503050201020203" pitchFamily="18" charset="-78"/>
              </a:rPr>
              <a:t>فصل </a:t>
            </a:r>
            <a:r>
              <a:rPr lang="fa-IR" b="1" dirty="0" smtClean="0">
                <a:latin typeface="Adobe Arabic" panose="02040503050201020203" pitchFamily="18" charset="-78"/>
                <a:cs typeface="Adobe Arabic" panose="02040503050201020203" pitchFamily="18" charset="-78"/>
              </a:rPr>
              <a:t>دوم:شناخت موضوع</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4267200" y="1092697"/>
            <a:ext cx="4525852" cy="1007494"/>
          </a:xfrm>
        </p:spPr>
        <p:txBody>
          <a:bodyPr>
            <a:normAutofit/>
          </a:bodyPr>
          <a:lstStyle/>
          <a:p>
            <a:pPr algn="r" rtl="1">
              <a:spcBef>
                <a:spcPts val="0"/>
              </a:spcBef>
            </a:pPr>
            <a:r>
              <a:rPr lang="fa-IR" b="1" dirty="0" smtClean="0">
                <a:solidFill>
                  <a:schemeClr val="bg2">
                    <a:lumMod val="50000"/>
                  </a:schemeClr>
                </a:solidFill>
                <a:latin typeface="Adobe Arabic" panose="02040503050201020203" pitchFamily="18" charset="-78"/>
                <a:cs typeface="Adobe Arabic" panose="02040503050201020203" pitchFamily="18" charset="-78"/>
              </a:rPr>
              <a:t>نگاهی به هنر های زیبا</a:t>
            </a:r>
            <a:r>
              <a:rPr lang="en-US" b="1" dirty="0">
                <a:solidFill>
                  <a:schemeClr val="bg2">
                    <a:lumMod val="50000"/>
                  </a:schemeClr>
                </a:solidFill>
                <a:latin typeface="Adobe Arabic" panose="02040503050201020203" pitchFamily="18" charset="-78"/>
                <a:cs typeface="Adobe Arabic" panose="02040503050201020203" pitchFamily="18" charset="-78"/>
              </a:rPr>
              <a:t> </a:t>
            </a:r>
            <a:r>
              <a:rPr lang="fa-IR" b="1" dirty="0" smtClean="0">
                <a:solidFill>
                  <a:schemeClr val="bg2">
                    <a:lumMod val="50000"/>
                  </a:schemeClr>
                </a:solidFill>
                <a:latin typeface="Adobe Arabic" panose="02040503050201020203" pitchFamily="18" charset="-78"/>
                <a:cs typeface="Adobe Arabic" panose="02040503050201020203" pitchFamily="18" charset="-78"/>
              </a:rPr>
              <a:t>(</a:t>
            </a:r>
            <a:r>
              <a:rPr lang="en-US" b="1" dirty="0" smtClean="0">
                <a:solidFill>
                  <a:schemeClr val="bg2">
                    <a:lumMod val="50000"/>
                  </a:schemeClr>
                </a:solidFill>
                <a:latin typeface="Adobe Arabic" panose="02040503050201020203" pitchFamily="18" charset="-78"/>
                <a:cs typeface="Adobe Arabic" panose="02040503050201020203" pitchFamily="18" charset="-78"/>
              </a:rPr>
              <a:t>Fine Arts</a:t>
            </a:r>
            <a:r>
              <a:rPr lang="fa-IR" b="1" dirty="0" smtClean="0">
                <a:solidFill>
                  <a:schemeClr val="bg2">
                    <a:lumMod val="50000"/>
                  </a:schemeClr>
                </a:solidFill>
                <a:latin typeface="Adobe Arabic" panose="02040503050201020203" pitchFamily="18" charset="-78"/>
                <a:cs typeface="Adobe Arabic" panose="02040503050201020203" pitchFamily="18" charset="-78"/>
              </a:rPr>
              <a:t>)</a:t>
            </a:r>
            <a:endParaRPr lang="fa-IR" b="1" dirty="0">
              <a:solidFill>
                <a:schemeClr val="bg2">
                  <a:lumMod val="50000"/>
                </a:schemeClr>
              </a:solidFill>
              <a:latin typeface="Adobe Arabic" panose="02040503050201020203" pitchFamily="18" charset="-78"/>
              <a:cs typeface="Adobe Arabic" panose="02040503050201020203" pitchFamily="18" charset="-78"/>
            </a:endParaRPr>
          </a:p>
          <a:p>
            <a:pPr marL="0" indent="0" algn="r" rtl="1">
              <a:spcBef>
                <a:spcPts val="0"/>
              </a:spcBef>
              <a:buNone/>
            </a:pPr>
            <a:r>
              <a:rPr lang="fa-IR" dirty="0" smtClean="0">
                <a:solidFill>
                  <a:schemeClr val="bg2">
                    <a:lumMod val="50000"/>
                  </a:schemeClr>
                </a:solidFill>
                <a:latin typeface="Adobe Arabic" panose="02040503050201020203" pitchFamily="18" charset="-78"/>
                <a:cs typeface="Adobe Arabic" panose="02040503050201020203" pitchFamily="18" charset="-78"/>
              </a:rPr>
              <a:t>دسته</a:t>
            </a:r>
            <a:r>
              <a:rPr lang="en-US" dirty="0" smtClean="0">
                <a:solidFill>
                  <a:schemeClr val="bg2">
                    <a:lumMod val="50000"/>
                  </a:schemeClr>
                </a:solidFill>
                <a:latin typeface="Adobe Arabic" panose="02040503050201020203" pitchFamily="18" charset="-78"/>
                <a:cs typeface="Adobe Arabic" panose="02040503050201020203" pitchFamily="18" charset="-78"/>
              </a:rPr>
              <a:t> </a:t>
            </a:r>
            <a:r>
              <a:rPr lang="fa-IR" dirty="0" smtClean="0">
                <a:solidFill>
                  <a:schemeClr val="bg2">
                    <a:lumMod val="50000"/>
                  </a:schemeClr>
                </a:solidFill>
                <a:latin typeface="Adobe Arabic" panose="02040503050201020203" pitchFamily="18" charset="-78"/>
                <a:cs typeface="Adobe Arabic" panose="02040503050201020203" pitchFamily="18" charset="-78"/>
              </a:rPr>
              <a:t>بندی سنتی شاخه</a:t>
            </a:r>
            <a:r>
              <a:rPr lang="en-US" dirty="0" smtClean="0">
                <a:solidFill>
                  <a:schemeClr val="bg2">
                    <a:lumMod val="50000"/>
                  </a:schemeClr>
                </a:solidFill>
                <a:latin typeface="Adobe Arabic" panose="02040503050201020203" pitchFamily="18" charset="-78"/>
                <a:cs typeface="Adobe Arabic" panose="02040503050201020203" pitchFamily="18" charset="-78"/>
              </a:rPr>
              <a:t> </a:t>
            </a:r>
            <a:r>
              <a:rPr lang="fa-IR" dirty="0" smtClean="0">
                <a:solidFill>
                  <a:schemeClr val="bg2">
                    <a:lumMod val="50000"/>
                  </a:schemeClr>
                </a:solidFill>
                <a:latin typeface="Adobe Arabic" panose="02040503050201020203" pitchFamily="18" charset="-78"/>
                <a:cs typeface="Adobe Arabic" panose="02040503050201020203" pitchFamily="18" charset="-78"/>
              </a:rPr>
              <a:t>های هنری موسوم به هنرهای هفتگانه</a:t>
            </a:r>
          </a:p>
          <a:p>
            <a:pPr marL="0" indent="0" algn="r" rtl="1">
              <a:buNone/>
            </a:pPr>
            <a:endParaRPr lang="fa-IR" b="1" dirty="0" smtClean="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dirty="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dirty="0">
              <a:latin typeface="Adobe Arabic" panose="02040503050201020203" pitchFamily="18" charset="-78"/>
              <a:cs typeface="Adobe Arabic" panose="02040503050201020203" pitchFamily="18" charset="-78"/>
            </a:endParaRPr>
          </a:p>
          <a:p>
            <a:pPr marL="0" indent="0" algn="r" rtl="1">
              <a:buNone/>
            </a:pPr>
            <a:endParaRPr lang="en-US" b="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pPr/>
              <a:t>6</a:t>
            </a:fld>
            <a:endParaRPr lang="en-US"/>
          </a:p>
        </p:txBody>
      </p:sp>
      <p:sp>
        <p:nvSpPr>
          <p:cNvPr id="17" name="Content Placeholder 2"/>
          <p:cNvSpPr txBox="1">
            <a:spLocks/>
          </p:cNvSpPr>
          <p:nvPr/>
        </p:nvSpPr>
        <p:spPr>
          <a:xfrm>
            <a:off x="7316076" y="1956751"/>
            <a:ext cx="1440182" cy="393919"/>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r>
              <a:rPr lang="fa-IR" b="1" dirty="0" smtClean="0">
                <a:solidFill>
                  <a:schemeClr val="bg2">
                    <a:lumMod val="50000"/>
                  </a:schemeClr>
                </a:solidFill>
                <a:latin typeface="Adobe Arabic" panose="02040503050201020203" pitchFamily="18" charset="-78"/>
                <a:cs typeface="Adobe Arabic" panose="02040503050201020203" pitchFamily="18" charset="-78"/>
              </a:rPr>
              <a:t>هنرهای تجسمی</a:t>
            </a:r>
          </a:p>
          <a:p>
            <a:pPr marL="0" indent="0" algn="r" rtl="1">
              <a:buFont typeface="Arial" pitchFamily="34" charset="0"/>
              <a:buNone/>
            </a:pPr>
            <a:endParaRPr lang="fa-IR" b="1" dirty="0" smtClean="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u="sng"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marL="0" indent="0" algn="r" rtl="1">
              <a:buFont typeface="Arial" pitchFamily="34" charset="0"/>
              <a:buNone/>
            </a:pPr>
            <a:endParaRPr lang="en-US" b="1" dirty="0">
              <a:latin typeface="Adobe Arabic" panose="02040503050201020203" pitchFamily="18" charset="-78"/>
              <a:cs typeface="Adobe Arabic" panose="02040503050201020203" pitchFamily="18" charset="-78"/>
            </a:endParaRPr>
          </a:p>
        </p:txBody>
      </p:sp>
      <p:graphicFrame>
        <p:nvGraphicFramePr>
          <p:cNvPr id="19" name="Diagram 18"/>
          <p:cNvGraphicFramePr/>
          <p:nvPr>
            <p:extLst>
              <p:ext uri="{D42A27DB-BD31-4B8C-83A1-F6EECF244321}">
                <p14:modId xmlns:p14="http://schemas.microsoft.com/office/powerpoint/2010/main" val="142745033"/>
              </p:ext>
            </p:extLst>
          </p:nvPr>
        </p:nvGraphicFramePr>
        <p:xfrm>
          <a:off x="1742673" y="814387"/>
          <a:ext cx="2515440" cy="1833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3726182" y="2278546"/>
            <a:ext cx="5029200" cy="738664"/>
          </a:xfrm>
          <a:prstGeom prst="rect">
            <a:avLst/>
          </a:prstGeom>
        </p:spPr>
        <p:txBody>
          <a:bodyPr wrap="square">
            <a:spAutoFit/>
          </a:bodyPr>
          <a:lstStyle/>
          <a:p>
            <a:pPr algn="r"/>
            <a:r>
              <a:rPr lang="fa-IR" sz="1400" dirty="0" smtClean="0">
                <a:solidFill>
                  <a:schemeClr val="bg2">
                    <a:lumMod val="50000"/>
                  </a:schemeClr>
                </a:solidFill>
                <a:latin typeface="Adobe Arabic" panose="02040503050201020203" pitchFamily="18" charset="-78"/>
                <a:cs typeface="Adobe Arabic" panose="02040503050201020203" pitchFamily="18" charset="-78"/>
              </a:rPr>
              <a:t>هنرهای </a:t>
            </a:r>
            <a:r>
              <a:rPr lang="fa-IR" sz="1400" dirty="0">
                <a:solidFill>
                  <a:schemeClr val="bg2">
                    <a:lumMod val="50000"/>
                  </a:schemeClr>
                </a:solidFill>
                <a:latin typeface="Adobe Arabic" panose="02040503050201020203" pitchFamily="18" charset="-78"/>
                <a:cs typeface="Adobe Arabic" panose="02040503050201020203" pitchFamily="18" charset="-78"/>
              </a:rPr>
              <a:t>مبتنی بر حس بینایی مانند </a:t>
            </a:r>
            <a:r>
              <a:rPr lang="fa-IR" sz="1400" dirty="0" smtClean="0">
                <a:solidFill>
                  <a:schemeClr val="bg2">
                    <a:lumMod val="50000"/>
                  </a:schemeClr>
                </a:solidFill>
                <a:latin typeface="Adobe Arabic" panose="02040503050201020203" pitchFamily="18" charset="-78"/>
                <a:cs typeface="Adobe Arabic" panose="02040503050201020203" pitchFamily="18" charset="-78"/>
              </a:rPr>
              <a:t>نقاشی،مجسمه سازی،طراحی،</a:t>
            </a:r>
            <a:r>
              <a:rPr lang="fa-IR" sz="1400" dirty="0">
                <a:solidFill>
                  <a:schemeClr val="bg2">
                    <a:lumMod val="50000"/>
                  </a:schemeClr>
                </a:solidFill>
                <a:latin typeface="Adobe Arabic" panose="02040503050201020203" pitchFamily="18" charset="-78"/>
                <a:cs typeface="Adobe Arabic" panose="02040503050201020203" pitchFamily="18" charset="-78"/>
              </a:rPr>
              <a:t> </a:t>
            </a:r>
            <a:r>
              <a:rPr lang="fa-IR" sz="1400" dirty="0" smtClean="0">
                <a:solidFill>
                  <a:schemeClr val="bg2">
                    <a:lumMod val="50000"/>
                  </a:schemeClr>
                </a:solidFill>
                <a:latin typeface="Adobe Arabic" panose="02040503050201020203" pitchFamily="18" charset="-78"/>
                <a:cs typeface="Adobe Arabic" panose="02040503050201020203" pitchFamily="18" charset="-78"/>
              </a:rPr>
              <a:t>طراحی محصول،</a:t>
            </a:r>
            <a:r>
              <a:rPr lang="fa-IR" sz="1400" dirty="0">
                <a:solidFill>
                  <a:schemeClr val="bg2">
                    <a:lumMod val="50000"/>
                  </a:schemeClr>
                </a:solidFill>
                <a:latin typeface="Adobe Arabic" panose="02040503050201020203" pitchFamily="18" charset="-78"/>
                <a:cs typeface="Adobe Arabic" panose="02040503050201020203" pitchFamily="18" charset="-78"/>
              </a:rPr>
              <a:t> </a:t>
            </a:r>
            <a:r>
              <a:rPr lang="fa-IR" sz="1400" dirty="0" smtClean="0">
                <a:solidFill>
                  <a:schemeClr val="bg2">
                    <a:lumMod val="50000"/>
                  </a:schemeClr>
                </a:solidFill>
                <a:latin typeface="Adobe Arabic" panose="02040503050201020203" pitchFamily="18" charset="-78"/>
                <a:cs typeface="Adobe Arabic" panose="02040503050201020203" pitchFamily="18" charset="-78"/>
              </a:rPr>
              <a:t>چاپ دستی، عکاسی،خوشنویسی ، گرافیک و ... .</a:t>
            </a:r>
          </a:p>
          <a:p>
            <a:pPr algn="r"/>
            <a:endParaRPr lang="en-US" sz="1400" dirty="0">
              <a:latin typeface="Adobe Arabic" panose="02040503050201020203" pitchFamily="18" charset="-78"/>
              <a:cs typeface="Adobe Arabic" panose="02040503050201020203" pitchFamily="18" charset="-78"/>
            </a:endParaRPr>
          </a:p>
        </p:txBody>
      </p:sp>
      <p:sp>
        <p:nvSpPr>
          <p:cNvPr id="20" name="Rectangle 19"/>
          <p:cNvSpPr/>
          <p:nvPr/>
        </p:nvSpPr>
        <p:spPr>
          <a:xfrm>
            <a:off x="2256220" y="5007579"/>
            <a:ext cx="1936621" cy="308418"/>
          </a:xfrm>
          <a:prstGeom prst="rect">
            <a:avLst/>
          </a:prstGeom>
        </p:spPr>
        <p:txBody>
          <a:bodyPr wrap="square">
            <a:spAutoFit/>
          </a:bodyPr>
          <a:lstStyle/>
          <a:p>
            <a:pPr algn="r"/>
            <a:r>
              <a:rPr lang="fa-IR" dirty="0" smtClean="0">
                <a:latin typeface="Adobe Arabic" panose="02040503050201020203" pitchFamily="18" charset="-78"/>
                <a:cs typeface="Adobe Arabic" panose="02040503050201020203" pitchFamily="18" charset="-78"/>
              </a:rPr>
              <a:t>نقاشی های 17000 ساله غار لاسکو</a:t>
            </a:r>
            <a:endParaRPr lang="fa-IR" b="0" i="0" dirty="0">
              <a:effectLst/>
              <a:latin typeface="Adobe Arabic" panose="02040503050201020203" pitchFamily="18" charset="-78"/>
              <a:cs typeface="Adobe Arabic" panose="02040503050201020203" pitchFamily="18" charset="-78"/>
            </a:endParaRPr>
          </a:p>
        </p:txBody>
      </p:sp>
      <p:sp>
        <p:nvSpPr>
          <p:cNvPr id="21" name="Rectangle 20"/>
          <p:cNvSpPr/>
          <p:nvPr/>
        </p:nvSpPr>
        <p:spPr>
          <a:xfrm>
            <a:off x="5562600" y="5006985"/>
            <a:ext cx="1311184" cy="308418"/>
          </a:xfrm>
          <a:prstGeom prst="rect">
            <a:avLst/>
          </a:prstGeom>
        </p:spPr>
        <p:txBody>
          <a:bodyPr wrap="square">
            <a:spAutoFit/>
          </a:bodyPr>
          <a:lstStyle/>
          <a:p>
            <a:pPr algn="r"/>
            <a:r>
              <a:rPr lang="fa-IR" dirty="0" smtClean="0">
                <a:latin typeface="Adobe Arabic" panose="02040503050201020203" pitchFamily="18" charset="-78"/>
                <a:cs typeface="Adobe Arabic" panose="02040503050201020203" pitchFamily="18" charset="-78"/>
              </a:rPr>
              <a:t>نگارگری ایرانی(مینیاتور)</a:t>
            </a:r>
            <a:endParaRPr lang="fa-IR" b="0" i="0" dirty="0">
              <a:effectLst/>
              <a:latin typeface="Adobe Arabic" panose="02040503050201020203" pitchFamily="18" charset="-78"/>
              <a:cs typeface="Adobe Arabic" panose="02040503050201020203" pitchFamily="18" charset="-78"/>
            </a:endParaRPr>
          </a:p>
        </p:txBody>
      </p:sp>
      <p:sp>
        <p:nvSpPr>
          <p:cNvPr id="5" name="Rectangle 4"/>
          <p:cNvSpPr/>
          <p:nvPr/>
        </p:nvSpPr>
        <p:spPr>
          <a:xfrm>
            <a:off x="1524000" y="3017210"/>
            <a:ext cx="3390900" cy="198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7800" y="3017210"/>
            <a:ext cx="1447800" cy="198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9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7</a:t>
            </a:fld>
            <a:endParaRPr lang="en-US"/>
          </a:p>
        </p:txBody>
      </p:sp>
      <p:sp>
        <p:nvSpPr>
          <p:cNvPr id="18" name="Title 1"/>
          <p:cNvSpPr txBox="1">
            <a:spLocks/>
          </p:cNvSpPr>
          <p:nvPr/>
        </p:nvSpPr>
        <p:spPr>
          <a:xfrm>
            <a:off x="6629400" y="521879"/>
            <a:ext cx="2284095" cy="457200"/>
          </a:xfrm>
          <a:prstGeom prst="rect">
            <a:avLst/>
          </a:prstGeom>
        </p:spPr>
        <p:txBody>
          <a:bodyPr vert="horz" lIns="91440" tIns="45720" rIns="91440" bIns="45720" rtlCol="0" anchor="b">
            <a:noAutofit/>
          </a:bodyPr>
          <a:lstStyle>
            <a:lvl1pPr algn="l" defTabSz="685800" rtl="0" eaLnBrk="1" latinLnBrk="0" hangingPunct="1">
              <a:spcBef>
                <a:spcPct val="0"/>
              </a:spcBef>
              <a:buNone/>
              <a:defRPr sz="2400" kern="1200">
                <a:solidFill>
                  <a:schemeClr val="tx1"/>
                </a:solidFill>
                <a:latin typeface="+mj-lt"/>
                <a:ea typeface="+mj-ea"/>
                <a:cs typeface="+mj-cs"/>
              </a:defRPr>
            </a:lvl1pPr>
          </a:lstStyle>
          <a:p>
            <a:pPr algn="r" rtl="1"/>
            <a:r>
              <a:rPr lang="fa-IR" b="1" dirty="0" smtClean="0">
                <a:latin typeface="Adobe Arabic" panose="02040503050201020203" pitchFamily="18" charset="-78"/>
                <a:cs typeface="Adobe Arabic" panose="02040503050201020203" pitchFamily="18" charset="-78"/>
              </a:rPr>
              <a:t>فصل دوم:شناخت موضوع</a:t>
            </a:r>
            <a:endParaRPr lang="en-US" b="1" dirty="0">
              <a:latin typeface="Adobe Arabic" panose="02040503050201020203" pitchFamily="18" charset="-78"/>
              <a:cs typeface="Adobe Arabic" panose="02040503050201020203" pitchFamily="18" charset="-78"/>
            </a:endParaRPr>
          </a:p>
        </p:txBody>
      </p:sp>
      <p:sp>
        <p:nvSpPr>
          <p:cNvPr id="21" name="Content Placeholder 2"/>
          <p:cNvSpPr txBox="1">
            <a:spLocks/>
          </p:cNvSpPr>
          <p:nvPr/>
        </p:nvSpPr>
        <p:spPr>
          <a:xfrm>
            <a:off x="7291288" y="1212864"/>
            <a:ext cx="1440182" cy="393919"/>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r>
              <a:rPr lang="fa-IR" b="1" dirty="0" smtClean="0">
                <a:solidFill>
                  <a:schemeClr val="bg2">
                    <a:lumMod val="50000"/>
                  </a:schemeClr>
                </a:solidFill>
                <a:latin typeface="Adobe Arabic" panose="02040503050201020203" pitchFamily="18" charset="-78"/>
                <a:cs typeface="Adobe Arabic" panose="02040503050201020203" pitchFamily="18" charset="-78"/>
              </a:rPr>
              <a:t>هنرهای نمایشی</a:t>
            </a:r>
          </a:p>
          <a:p>
            <a:pPr marL="0" indent="0" algn="r" rtl="1">
              <a:buFont typeface="Arial" pitchFamily="34" charset="0"/>
              <a:buNone/>
            </a:pPr>
            <a:endParaRPr lang="fa-IR" b="1" dirty="0" smtClean="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endParaRPr lang="fa-IR"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algn="r" rtl="1"/>
            <a:endParaRPr lang="en-US" b="1" dirty="0" smtClean="0">
              <a:latin typeface="Adobe Arabic" panose="02040503050201020203" pitchFamily="18" charset="-78"/>
              <a:cs typeface="Adobe Arabic" panose="02040503050201020203" pitchFamily="18" charset="-78"/>
            </a:endParaRPr>
          </a:p>
          <a:p>
            <a:pPr marL="0" indent="0" algn="r" rtl="1">
              <a:buFont typeface="Arial" pitchFamily="34" charset="0"/>
              <a:buNone/>
            </a:pPr>
            <a:endParaRPr lang="en-US" b="1" dirty="0">
              <a:latin typeface="Adobe Arabic" panose="02040503050201020203" pitchFamily="18" charset="-78"/>
              <a:cs typeface="Adobe Arabic" panose="02040503050201020203" pitchFamily="18" charset="-78"/>
            </a:endParaRPr>
          </a:p>
        </p:txBody>
      </p:sp>
      <p:sp>
        <p:nvSpPr>
          <p:cNvPr id="2" name="Rectangle 1"/>
          <p:cNvSpPr/>
          <p:nvPr/>
        </p:nvSpPr>
        <p:spPr>
          <a:xfrm>
            <a:off x="1314450" y="1577610"/>
            <a:ext cx="7451185" cy="740587"/>
          </a:xfrm>
          <a:prstGeom prst="rect">
            <a:avLst/>
          </a:prstGeom>
        </p:spPr>
        <p:txBody>
          <a:bodyPr wrap="square">
            <a:spAutoFit/>
          </a:bodyPr>
          <a:lstStyle/>
          <a:p>
            <a:pPr algn="r"/>
            <a:r>
              <a:rPr lang="fa-IR" dirty="0">
                <a:solidFill>
                  <a:schemeClr val="bg2">
                    <a:lumMod val="50000"/>
                  </a:schemeClr>
                </a:solidFill>
                <a:latin typeface="Adobe Arabic" panose="02040503050201020203" pitchFamily="18" charset="-78"/>
                <a:cs typeface="Adobe Arabic" panose="02040503050201020203" pitchFamily="18" charset="-78"/>
              </a:rPr>
              <a:t>هنرهای نمایشی شکلی از هنر است که برخلاف هنرهای پلاستیکی، هنرمند در آن با استفاده از بدن و فیزیکِ خود در وهلهٔ نخست و سپس بهره‌گیری از امکانات دیگر به خلق هنر خود می‌پردازد.</a:t>
            </a:r>
          </a:p>
          <a:p>
            <a:pPr algn="r"/>
            <a:r>
              <a:rPr lang="fa-IR" dirty="0">
                <a:solidFill>
                  <a:schemeClr val="bg2">
                    <a:lumMod val="50000"/>
                  </a:schemeClr>
                </a:solidFill>
                <a:latin typeface="Adobe Arabic" panose="02040503050201020203" pitchFamily="18" charset="-78"/>
                <a:cs typeface="Adobe Arabic" panose="02040503050201020203" pitchFamily="18" charset="-78"/>
              </a:rPr>
              <a:t>اصطلاح «هنرهای نمایشی» برای اولین بار در سال ۱۷۱۱ در زبان انگلیسی برای مجموعه‌ای از هنرهای دیداری متکی به بازیگر مورد استفاده قرار گرفت</a:t>
            </a:r>
            <a:r>
              <a:rPr lang="fa-IR" dirty="0">
                <a:solidFill>
                  <a:srgbClr val="FF0000"/>
                </a:solidFill>
                <a:latin typeface="Adobe Arabic" panose="02040503050201020203" pitchFamily="18" charset="-78"/>
                <a:cs typeface="Adobe Arabic" panose="02040503050201020203" pitchFamily="18" charset="-78"/>
              </a:rPr>
              <a:t>.</a:t>
            </a:r>
            <a:endParaRPr lang="fa-IR" b="0" i="0" dirty="0">
              <a:solidFill>
                <a:srgbClr val="FF0000"/>
              </a:solidFill>
              <a:effectLst/>
              <a:latin typeface="Adobe Arabic" panose="02040503050201020203" pitchFamily="18" charset="-78"/>
              <a:cs typeface="Adobe Arabic" panose="02040503050201020203" pitchFamily="18" charset="-78"/>
            </a:endParaRPr>
          </a:p>
        </p:txBody>
      </p:sp>
      <p:sp>
        <p:nvSpPr>
          <p:cNvPr id="20" name="Rectangle 19"/>
          <p:cNvSpPr/>
          <p:nvPr/>
        </p:nvSpPr>
        <p:spPr>
          <a:xfrm>
            <a:off x="2289470" y="5014882"/>
            <a:ext cx="764635" cy="308418"/>
          </a:xfrm>
          <a:prstGeom prst="rect">
            <a:avLst/>
          </a:prstGeom>
        </p:spPr>
        <p:txBody>
          <a:bodyPr wrap="square">
            <a:spAutoFit/>
          </a:bodyPr>
          <a:lstStyle/>
          <a:p>
            <a:pPr algn="r"/>
            <a:r>
              <a:rPr lang="fa-IR" dirty="0" smtClean="0">
                <a:latin typeface="Adobe Arabic" panose="02040503050201020203" pitchFamily="18" charset="-78"/>
                <a:cs typeface="Adobe Arabic" panose="02040503050201020203" pitchFamily="18" charset="-78"/>
              </a:rPr>
              <a:t>تئاتر یونانی</a:t>
            </a:r>
            <a:endParaRPr lang="fa-IR" b="0" i="0" dirty="0">
              <a:effectLst/>
              <a:latin typeface="Adobe Arabic" panose="02040503050201020203" pitchFamily="18" charset="-78"/>
              <a:cs typeface="Adobe Arabic" panose="02040503050201020203" pitchFamily="18" charset="-78"/>
            </a:endParaRPr>
          </a:p>
        </p:txBody>
      </p:sp>
      <p:sp>
        <p:nvSpPr>
          <p:cNvPr id="22" name="Rectangle 21"/>
          <p:cNvSpPr/>
          <p:nvPr/>
        </p:nvSpPr>
        <p:spPr>
          <a:xfrm>
            <a:off x="4740195" y="5014882"/>
            <a:ext cx="409001" cy="308418"/>
          </a:xfrm>
          <a:prstGeom prst="rect">
            <a:avLst/>
          </a:prstGeom>
        </p:spPr>
        <p:txBody>
          <a:bodyPr wrap="square">
            <a:spAutoFit/>
          </a:bodyPr>
          <a:lstStyle/>
          <a:p>
            <a:pPr algn="r"/>
            <a:r>
              <a:rPr lang="fa-IR" dirty="0" smtClean="0">
                <a:latin typeface="Adobe Arabic" panose="02040503050201020203" pitchFamily="18" charset="-78"/>
                <a:cs typeface="Adobe Arabic" panose="02040503050201020203" pitchFamily="18" charset="-78"/>
              </a:rPr>
              <a:t>اوپرا</a:t>
            </a:r>
            <a:endParaRPr lang="fa-IR" b="0" i="0" dirty="0">
              <a:effectLst/>
              <a:latin typeface="Adobe Arabic" panose="02040503050201020203" pitchFamily="18" charset="-78"/>
              <a:cs typeface="Adobe Arabic" panose="02040503050201020203" pitchFamily="18" charset="-78"/>
            </a:endParaRPr>
          </a:p>
        </p:txBody>
      </p:sp>
      <p:sp>
        <p:nvSpPr>
          <p:cNvPr id="23" name="Rectangle 22"/>
          <p:cNvSpPr/>
          <p:nvPr/>
        </p:nvSpPr>
        <p:spPr>
          <a:xfrm>
            <a:off x="6313242" y="5014882"/>
            <a:ext cx="789531" cy="308418"/>
          </a:xfrm>
          <a:prstGeom prst="rect">
            <a:avLst/>
          </a:prstGeom>
        </p:spPr>
        <p:txBody>
          <a:bodyPr wrap="square">
            <a:spAutoFit/>
          </a:bodyPr>
          <a:lstStyle/>
          <a:p>
            <a:pPr algn="r"/>
            <a:r>
              <a:rPr lang="fa-IR" dirty="0" smtClean="0">
                <a:latin typeface="Adobe Arabic" panose="02040503050201020203" pitchFamily="18" charset="-78"/>
                <a:cs typeface="Adobe Arabic" panose="02040503050201020203" pitchFamily="18" charset="-78"/>
              </a:rPr>
              <a:t>تئاتر مدرن</a:t>
            </a:r>
            <a:endParaRPr lang="fa-IR" b="0" i="0" dirty="0">
              <a:effectLst/>
              <a:latin typeface="Adobe Arabic" panose="02040503050201020203" pitchFamily="18" charset="-78"/>
              <a:cs typeface="Adobe Arabic" panose="02040503050201020203" pitchFamily="18" charset="-78"/>
            </a:endParaRPr>
          </a:p>
        </p:txBody>
      </p:sp>
      <p:sp>
        <p:nvSpPr>
          <p:cNvPr id="24" name="Content Placeholder 2"/>
          <p:cNvSpPr txBox="1">
            <a:spLocks/>
          </p:cNvSpPr>
          <p:nvPr/>
        </p:nvSpPr>
        <p:spPr>
          <a:xfrm>
            <a:off x="1474042" y="3543299"/>
            <a:ext cx="7582310" cy="1473885"/>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marL="0" indent="0" algn="r" rtl="1">
              <a:buFont typeface="Arial" pitchFamily="34" charset="0"/>
              <a:buNone/>
            </a:pPr>
            <a:endParaRPr lang="en-US" b="1" dirty="0">
              <a:latin typeface="Adobe Arabic" panose="02040503050201020203" pitchFamily="18" charset="-78"/>
              <a:cs typeface="Adobe Arabic" panose="02040503050201020203" pitchFamily="18" charset="-78"/>
            </a:endParaRPr>
          </a:p>
        </p:txBody>
      </p:sp>
      <p:sp>
        <p:nvSpPr>
          <p:cNvPr id="26" name="Content Placeholder 2"/>
          <p:cNvSpPr txBox="1">
            <a:spLocks/>
          </p:cNvSpPr>
          <p:nvPr/>
        </p:nvSpPr>
        <p:spPr>
          <a:xfrm>
            <a:off x="1149160" y="3543299"/>
            <a:ext cx="7582310" cy="1473885"/>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marL="0" indent="0" algn="r" rtl="1">
              <a:buFont typeface="Arial" pitchFamily="34" charset="0"/>
              <a:buNone/>
            </a:pPr>
            <a:endParaRPr lang="en-US" b="1" dirty="0">
              <a:latin typeface="Adobe Arabic" panose="02040503050201020203" pitchFamily="18" charset="-78"/>
              <a:cs typeface="Adobe Arabic" panose="02040503050201020203" pitchFamily="18" charset="-78"/>
            </a:endParaRPr>
          </a:p>
        </p:txBody>
      </p:sp>
      <p:sp>
        <p:nvSpPr>
          <p:cNvPr id="27" name="Content Placeholder 2"/>
          <p:cNvSpPr txBox="1">
            <a:spLocks/>
          </p:cNvSpPr>
          <p:nvPr/>
        </p:nvSpPr>
        <p:spPr>
          <a:xfrm>
            <a:off x="1342917" y="3543299"/>
            <a:ext cx="7582310" cy="1473885"/>
          </a:xfrm>
          <a:prstGeom prst="rect">
            <a:avLst/>
          </a:prstGeom>
        </p:spPr>
        <p:txBody>
          <a:bodyPr vert="horz" lIns="91440" tIns="45720" rIns="91440" bIns="45720" rtlCol="0">
            <a:normAutofit/>
          </a:bodyPr>
          <a:lstStyle>
            <a:lvl1pPr marL="185166" indent="-185166" algn="l" defTabSz="685800"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480" indent="-185166" algn="l" defTabSz="685800"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794" indent="-185166" algn="l" defTabSz="685800"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108"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422" indent="-185166" algn="l" defTabSz="685800"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6736"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050"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364"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5678" indent="-185166" algn="l" defTabSz="685800"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algn="r" rtl="1"/>
            <a:endParaRPr lang="en-US" b="1" smtClean="0">
              <a:latin typeface="Adobe Arabic" panose="02040503050201020203" pitchFamily="18" charset="-78"/>
              <a:cs typeface="Adobe Arabic" panose="02040503050201020203" pitchFamily="18" charset="-78"/>
            </a:endParaRPr>
          </a:p>
          <a:p>
            <a:pPr marL="0" indent="0" algn="r" rtl="1">
              <a:buFont typeface="Arial" pitchFamily="34" charset="0"/>
              <a:buNone/>
            </a:pPr>
            <a:endParaRPr lang="en-US" b="1" dirty="0">
              <a:latin typeface="Adobe Arabic" panose="02040503050201020203" pitchFamily="18" charset="-78"/>
              <a:cs typeface="Adobe Arabic" panose="02040503050201020203" pitchFamily="18" charset="-78"/>
            </a:endParaRPr>
          </a:p>
        </p:txBody>
      </p:sp>
      <p:sp>
        <p:nvSpPr>
          <p:cNvPr id="16" name="Rectangle 15"/>
          <p:cNvSpPr/>
          <p:nvPr/>
        </p:nvSpPr>
        <p:spPr>
          <a:xfrm>
            <a:off x="4275521" y="2979059"/>
            <a:ext cx="1447800" cy="198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55040" y="2977353"/>
            <a:ext cx="1447800" cy="198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29661" y="2979059"/>
            <a:ext cx="1414141" cy="198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704800" y="4000915"/>
            <a:ext cx="7306579" cy="2793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rgbClr val="FF0000"/>
                </a:solidFill>
                <a:latin typeface="Adobe Arabic" panose="02040503050201020203" pitchFamily="18" charset="-78"/>
              </a:rPr>
              <a:t>به جاي اين کادر ها عکس هاي معرف </a:t>
            </a:r>
            <a:r>
              <a:rPr lang="fa-IR" sz="1400" b="1" u="sng" dirty="0" smtClean="0">
                <a:solidFill>
                  <a:srgbClr val="FF0000"/>
                </a:solidFill>
                <a:latin typeface="Adobe Arabic" panose="02040503050201020203" pitchFamily="18" charset="-78"/>
              </a:rPr>
              <a:t>موضوغ طراحي خود را </a:t>
            </a:r>
            <a:r>
              <a:rPr lang="fa-IR" sz="1400" b="1" u="sng" dirty="0" smtClean="0">
                <a:solidFill>
                  <a:srgbClr val="FF0000"/>
                </a:solidFill>
                <a:latin typeface="Adobe Arabic" panose="02040503050201020203" pitchFamily="18" charset="-78"/>
              </a:rPr>
              <a:t>بگذاريد.</a:t>
            </a:r>
          </a:p>
        </p:txBody>
      </p:sp>
    </p:spTree>
    <p:extLst>
      <p:ext uri="{BB962C8B-B14F-4D97-AF65-F5344CB8AC3E}">
        <p14:creationId xmlns:p14="http://schemas.microsoft.com/office/powerpoint/2010/main" val="1320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8</a:t>
            </a:fld>
            <a:endParaRPr lang="en-US"/>
          </a:p>
        </p:txBody>
      </p:sp>
      <p:sp>
        <p:nvSpPr>
          <p:cNvPr id="7" name="Title 1"/>
          <p:cNvSpPr txBox="1">
            <a:spLocks/>
          </p:cNvSpPr>
          <p:nvPr/>
        </p:nvSpPr>
        <p:spPr>
          <a:xfrm>
            <a:off x="3943350" y="514350"/>
            <a:ext cx="4912995" cy="457200"/>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r" rtl="1"/>
            <a:r>
              <a:rPr lang="fa-IR" sz="2400" b="1" dirty="0">
                <a:latin typeface="Adobe Arabic" panose="02040503050201020203" pitchFamily="18" charset="-78"/>
                <a:cs typeface="Adobe Arabic" panose="02040503050201020203" pitchFamily="18" charset="-78"/>
              </a:rPr>
              <a:t>فصل سوم: </a:t>
            </a:r>
            <a:r>
              <a:rPr lang="ar-SA" sz="2400" b="1" dirty="0">
                <a:latin typeface="Adobe Arabic" panose="02040503050201020203" pitchFamily="18" charset="-78"/>
                <a:cs typeface="Adobe Arabic" panose="02040503050201020203" pitchFamily="18" charset="-78"/>
              </a:rPr>
              <a:t>معرفی و تحلیل مصادیق و نمونه های مشابه</a:t>
            </a:r>
            <a:endParaRPr lang="en-US" sz="2400" b="1" dirty="0">
              <a:latin typeface="Adobe Arabic" panose="02040503050201020203" pitchFamily="18" charset="-78"/>
              <a:cs typeface="Adobe Arabic" panose="02040503050201020203" pitchFamily="18" charset="-78"/>
            </a:endParaRPr>
          </a:p>
        </p:txBody>
      </p:sp>
      <p:sp>
        <p:nvSpPr>
          <p:cNvPr id="8" name="Content Placeholder 2"/>
          <p:cNvSpPr txBox="1">
            <a:spLocks/>
          </p:cNvSpPr>
          <p:nvPr/>
        </p:nvSpPr>
        <p:spPr>
          <a:xfrm>
            <a:off x="5105400" y="1030652"/>
            <a:ext cx="3536649" cy="3429000"/>
          </a:xfrm>
          <a:prstGeom prst="rect">
            <a:avLst/>
          </a:prstGeom>
        </p:spPr>
        <p:txBody>
          <a:bodyPr vert="horz" lIns="68580" tIns="34290" rIns="68580" bIns="34290" rtlCol="0">
            <a:norm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algn="r" rtl="1">
              <a:spcBef>
                <a:spcPts val="0"/>
              </a:spcBef>
            </a:pPr>
            <a:r>
              <a:rPr lang="fa-IR" sz="1800" b="1" dirty="0" smtClean="0">
                <a:solidFill>
                  <a:schemeClr val="bg2">
                    <a:lumMod val="50000"/>
                  </a:schemeClr>
                </a:solidFill>
                <a:latin typeface="Adobe Arabic" panose="02040503050201020203" pitchFamily="18" charset="-78"/>
                <a:cs typeface="Adobe Arabic" panose="02040503050201020203" pitchFamily="18" charset="-78"/>
              </a:rPr>
              <a:t>تئاتر دِ کمپانجه</a:t>
            </a:r>
            <a:r>
              <a:rPr lang="en-US" sz="1800" b="1" dirty="0" smtClean="0">
                <a:solidFill>
                  <a:schemeClr val="bg2">
                    <a:lumMod val="50000"/>
                  </a:schemeClr>
                </a:solidFill>
                <a:latin typeface="Adobe Arabic" panose="02040503050201020203" pitchFamily="18" charset="-78"/>
                <a:cs typeface="Adobe Arabic" panose="02040503050201020203" pitchFamily="18" charset="-78"/>
              </a:rPr>
              <a:t> </a:t>
            </a:r>
            <a:r>
              <a:rPr lang="fa-IR" sz="1800" b="1" dirty="0" smtClean="0">
                <a:solidFill>
                  <a:schemeClr val="bg2">
                    <a:lumMod val="50000"/>
                  </a:schemeClr>
                </a:solidFill>
                <a:latin typeface="Adobe Arabic" panose="02040503050201020203" pitchFamily="18" charset="-78"/>
                <a:cs typeface="Adobe Arabic" panose="02040503050201020203" pitchFamily="18" charset="-78"/>
              </a:rPr>
              <a:t>(</a:t>
            </a:r>
            <a:r>
              <a:rPr lang="en-US" sz="1800" b="1" dirty="0" smtClean="0">
                <a:solidFill>
                  <a:schemeClr val="bg2">
                    <a:lumMod val="50000"/>
                  </a:schemeClr>
                </a:solidFill>
                <a:latin typeface="Adobe Arabic" panose="02040503050201020203" pitchFamily="18" charset="-78"/>
                <a:cs typeface="Adobe Arabic" panose="02040503050201020203" pitchFamily="18" charset="-78"/>
              </a:rPr>
              <a:t>Theatre de </a:t>
            </a:r>
            <a:r>
              <a:rPr lang="en-US" sz="1800" b="1" dirty="0" err="1" smtClean="0">
                <a:solidFill>
                  <a:schemeClr val="bg2">
                    <a:lumMod val="50000"/>
                  </a:schemeClr>
                </a:solidFill>
                <a:latin typeface="Adobe Arabic" panose="02040503050201020203" pitchFamily="18" charset="-78"/>
                <a:cs typeface="Adobe Arabic" panose="02040503050201020203" pitchFamily="18" charset="-78"/>
              </a:rPr>
              <a:t>Kampanje</a:t>
            </a:r>
            <a:r>
              <a:rPr lang="fa-IR" sz="1800" b="1" dirty="0" smtClean="0">
                <a:solidFill>
                  <a:schemeClr val="bg2">
                    <a:lumMod val="50000"/>
                  </a:schemeClr>
                </a:solidFill>
                <a:latin typeface="Adobe Arabic" panose="02040503050201020203" pitchFamily="18" charset="-78"/>
                <a:cs typeface="Adobe Arabic" panose="02040503050201020203" pitchFamily="18" charset="-78"/>
              </a:rPr>
              <a:t>)</a:t>
            </a:r>
          </a:p>
          <a:p>
            <a:pPr algn="r" rtl="1">
              <a:spcBef>
                <a:spcPts val="0"/>
              </a:spcBef>
            </a:pPr>
            <a:r>
              <a:rPr lang="fa-IR" sz="1800" dirty="0" smtClean="0">
                <a:solidFill>
                  <a:schemeClr val="bg2">
                    <a:lumMod val="50000"/>
                  </a:schemeClr>
                </a:solidFill>
                <a:latin typeface="Adobe Arabic" panose="02040503050201020203" pitchFamily="18" charset="-78"/>
                <a:cs typeface="Adobe Arabic" panose="02040503050201020203" pitchFamily="18" charset="-78"/>
              </a:rPr>
              <a:t>کاربری </a:t>
            </a:r>
            <a:r>
              <a:rPr lang="fa-IR" sz="1800" dirty="0">
                <a:solidFill>
                  <a:schemeClr val="bg2">
                    <a:lumMod val="50000"/>
                  </a:schemeClr>
                </a:solidFill>
                <a:latin typeface="Adobe Arabic" panose="02040503050201020203" pitchFamily="18" charset="-78"/>
                <a:cs typeface="Adobe Arabic" panose="02040503050201020203" pitchFamily="18" charset="-78"/>
              </a:rPr>
              <a:t>سابق:</a:t>
            </a:r>
            <a:r>
              <a:rPr lang="en-US" sz="1800" dirty="0">
                <a:solidFill>
                  <a:schemeClr val="bg2">
                    <a:lumMod val="50000"/>
                  </a:schemeClr>
                </a:solidFill>
                <a:latin typeface="Adobe Arabic" panose="02040503050201020203" pitchFamily="18" charset="-78"/>
                <a:cs typeface="Adobe Arabic" panose="02040503050201020203" pitchFamily="18" charset="-78"/>
              </a:rPr>
              <a:t> </a:t>
            </a:r>
            <a:r>
              <a:rPr lang="fa-IR" sz="1800" dirty="0" smtClean="0">
                <a:solidFill>
                  <a:schemeClr val="bg2">
                    <a:lumMod val="50000"/>
                  </a:schemeClr>
                </a:solidFill>
                <a:latin typeface="Adobe Arabic" panose="02040503050201020203" pitchFamily="18" charset="-78"/>
                <a:cs typeface="Adobe Arabic" panose="02040503050201020203" pitchFamily="18" charset="-78"/>
              </a:rPr>
              <a:t>انبار بندری</a:t>
            </a:r>
            <a:endParaRPr lang="fa-IR" sz="1800" dirty="0">
              <a:solidFill>
                <a:schemeClr val="bg2">
                  <a:lumMod val="50000"/>
                </a:schemeClr>
              </a:solidFill>
              <a:latin typeface="Adobe Arabic" panose="02040503050201020203" pitchFamily="18" charset="-78"/>
              <a:cs typeface="Adobe Arabic" panose="02040503050201020203" pitchFamily="18" charset="-78"/>
            </a:endParaRPr>
          </a:p>
          <a:p>
            <a:pPr algn="r" rtl="1">
              <a:spcBef>
                <a:spcPts val="0"/>
              </a:spcBef>
            </a:pPr>
            <a:r>
              <a:rPr lang="fa-IR" sz="1800" dirty="0">
                <a:solidFill>
                  <a:schemeClr val="bg2">
                    <a:lumMod val="50000"/>
                  </a:schemeClr>
                </a:solidFill>
                <a:latin typeface="Adobe Arabic" panose="02040503050201020203" pitchFamily="18" charset="-78"/>
                <a:cs typeface="Adobe Arabic" panose="02040503050201020203" pitchFamily="18" charset="-78"/>
              </a:rPr>
              <a:t>معمار:</a:t>
            </a:r>
            <a:r>
              <a:rPr lang="en-US" sz="1350" dirty="0">
                <a:solidFill>
                  <a:schemeClr val="bg2">
                    <a:lumMod val="50000"/>
                  </a:schemeClr>
                </a:solidFill>
              </a:rPr>
              <a:t>KPMB</a:t>
            </a:r>
          </a:p>
          <a:p>
            <a:pPr algn="r" rtl="1">
              <a:spcBef>
                <a:spcPts val="0"/>
              </a:spcBef>
            </a:pPr>
            <a:r>
              <a:rPr lang="fa-IR" sz="1800" dirty="0" smtClean="0">
                <a:solidFill>
                  <a:schemeClr val="bg2">
                    <a:lumMod val="50000"/>
                  </a:schemeClr>
                </a:solidFill>
                <a:latin typeface="Adobe Arabic" panose="02040503050201020203" pitchFamily="18" charset="-78"/>
                <a:cs typeface="Adobe Arabic" panose="02040503050201020203" pitchFamily="18" charset="-78"/>
              </a:rPr>
              <a:t>موقعیت:آمستردام-هلند</a:t>
            </a:r>
            <a:endParaRPr lang="en-US" sz="1800" dirty="0" smtClean="0">
              <a:solidFill>
                <a:schemeClr val="bg2">
                  <a:lumMod val="50000"/>
                </a:schemeClr>
              </a:solidFill>
              <a:latin typeface="Adobe Arabic" panose="02040503050201020203" pitchFamily="18" charset="-78"/>
              <a:cs typeface="Adobe Arabic" panose="02040503050201020203" pitchFamily="18" charset="-78"/>
            </a:endParaRPr>
          </a:p>
          <a:p>
            <a:pPr algn="r" rtl="1">
              <a:spcBef>
                <a:spcPts val="0"/>
              </a:spcBef>
            </a:pPr>
            <a:endParaRPr lang="en-US" sz="1800" dirty="0">
              <a:solidFill>
                <a:schemeClr val="bg2">
                  <a:lumMod val="50000"/>
                </a:schemeClr>
              </a:solidFill>
              <a:latin typeface="Adobe Arabic" panose="02040503050201020203" pitchFamily="18" charset="-78"/>
              <a:cs typeface="Adobe Arabic" panose="02040503050201020203" pitchFamily="18" charset="-78"/>
            </a:endParaRPr>
          </a:p>
          <a:p>
            <a:pPr algn="r" rtl="1">
              <a:spcBef>
                <a:spcPts val="0"/>
              </a:spcBef>
            </a:pPr>
            <a:r>
              <a:rPr lang="fa-IR" sz="1800" dirty="0" smtClean="0">
                <a:solidFill>
                  <a:schemeClr val="bg2">
                    <a:lumMod val="50000"/>
                  </a:schemeClr>
                </a:solidFill>
                <a:latin typeface="Adobe Arabic" panose="02040503050201020203" pitchFamily="18" charset="-78"/>
                <a:cs typeface="Adobe Arabic" panose="02040503050201020203" pitchFamily="18" charset="-78"/>
              </a:rPr>
              <a:t>این تئاتر که کاربری سابق آن انبار و کارگاه یک شرکت حمل و نقل دریایی بوده است شامل یک سالن تئاتر،فضای نمایشگاهی ، رستوران و فضای اداری میباشد. </a:t>
            </a:r>
          </a:p>
          <a:p>
            <a:pPr algn="r" rtl="1">
              <a:spcBef>
                <a:spcPts val="0"/>
              </a:spcBef>
            </a:pPr>
            <a:r>
              <a:rPr lang="fa-IR" sz="1800" dirty="0" smtClean="0">
                <a:solidFill>
                  <a:schemeClr val="bg2">
                    <a:lumMod val="50000"/>
                  </a:schemeClr>
                </a:solidFill>
                <a:latin typeface="Adobe Arabic" panose="02040503050201020203" pitchFamily="18" charset="-78"/>
                <a:cs typeface="Adobe Arabic" panose="02040503050201020203" pitchFamily="18" charset="-78"/>
              </a:rPr>
              <a:t>ساختار اصلی این بنا در حین مرمت حفظ شده و تنها الحاقاتی در فضای داخلی صورت گرفته تا پاسخگوی نیاز های مجموعه باشد.</a:t>
            </a:r>
            <a:endParaRPr lang="en-US" sz="1800" dirty="0">
              <a:solidFill>
                <a:schemeClr val="bg2">
                  <a:lumMod val="50000"/>
                </a:schemeClr>
              </a:solidFill>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877393"/>
            <a:ext cx="3733800" cy="2490861"/>
          </a:xfrm>
          <a:prstGeom prst="rect">
            <a:avLst/>
          </a:prstGeom>
        </p:spPr>
      </p:pic>
      <p:sp>
        <p:nvSpPr>
          <p:cNvPr id="16" name="Content Placeholder 2"/>
          <p:cNvSpPr txBox="1">
            <a:spLocks/>
          </p:cNvSpPr>
          <p:nvPr/>
        </p:nvSpPr>
        <p:spPr>
          <a:xfrm>
            <a:off x="5130478" y="4395213"/>
            <a:ext cx="3536649"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chemeClr val="accent3">
                    <a:lumMod val="40000"/>
                    <a:lumOff val="60000"/>
                  </a:schemeClr>
                </a:solidFill>
                <a:latin typeface="Adobe Arabic" panose="02040503050201020203" pitchFamily="18" charset="-78"/>
              </a:rPr>
              <a:t>** معرفی حداقل 3 نمونه مشابه داخلی و خارجی که باید شامل تصاویر،توضیحات،و نقشه های آن نمونه باشد</a:t>
            </a:r>
            <a:endParaRPr lang="en-US" sz="1400" b="1" u="sng" dirty="0">
              <a:solidFill>
                <a:schemeClr val="accent3">
                  <a:lumMod val="40000"/>
                  <a:lumOff val="60000"/>
                </a:schemeClr>
              </a:solidFill>
              <a:latin typeface="Adobe Arabic" panose="02040503050201020203" pitchFamily="18" charset="-78"/>
            </a:endParaRPr>
          </a:p>
        </p:txBody>
      </p:sp>
      <p:sp>
        <p:nvSpPr>
          <p:cNvPr id="18" name="Rectangle 17"/>
          <p:cNvSpPr/>
          <p:nvPr/>
        </p:nvSpPr>
        <p:spPr>
          <a:xfrm rot="5400000">
            <a:off x="2380873" y="15791"/>
            <a:ext cx="1720274" cy="37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7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8FB93-0A08-4E7D-8E63-9EFA29F1E093}" type="slidenum">
              <a:rPr lang="en-US" smtClean="0"/>
              <a:pPr/>
              <a:t>9</a:t>
            </a:fld>
            <a:endParaRPr lang="en-US"/>
          </a:p>
        </p:txBody>
      </p:sp>
      <p:sp>
        <p:nvSpPr>
          <p:cNvPr id="7" name="Title 1"/>
          <p:cNvSpPr txBox="1">
            <a:spLocks/>
          </p:cNvSpPr>
          <p:nvPr/>
        </p:nvSpPr>
        <p:spPr>
          <a:xfrm>
            <a:off x="3943350" y="514350"/>
            <a:ext cx="4912995" cy="457200"/>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r" rtl="1"/>
            <a:r>
              <a:rPr lang="fa-IR" sz="2400" b="1" dirty="0">
                <a:latin typeface="Adobe Arabic" panose="02040503050201020203" pitchFamily="18" charset="-78"/>
                <a:cs typeface="Adobe Arabic" panose="02040503050201020203" pitchFamily="18" charset="-78"/>
              </a:rPr>
              <a:t>فصل سوم: </a:t>
            </a:r>
            <a:r>
              <a:rPr lang="ar-SA" sz="2400" b="1" dirty="0">
                <a:latin typeface="Adobe Arabic" panose="02040503050201020203" pitchFamily="18" charset="-78"/>
                <a:cs typeface="Adobe Arabic" panose="02040503050201020203" pitchFamily="18" charset="-78"/>
              </a:rPr>
              <a:t>معرفی و تحلیل مصادیق و نمونه های مشابه</a:t>
            </a:r>
            <a:endParaRPr lang="en-US" sz="2400" b="1" dirty="0">
              <a:latin typeface="Adobe Arabic" panose="02040503050201020203" pitchFamily="18" charset="-78"/>
              <a:cs typeface="Adobe Arabic" panose="02040503050201020203" pitchFamily="18" charset="-78"/>
            </a:endParaRPr>
          </a:p>
        </p:txBody>
      </p:sp>
      <p:sp>
        <p:nvSpPr>
          <p:cNvPr id="5" name="Content Placeholder 2"/>
          <p:cNvSpPr txBox="1">
            <a:spLocks/>
          </p:cNvSpPr>
          <p:nvPr/>
        </p:nvSpPr>
        <p:spPr>
          <a:xfrm>
            <a:off x="3276600" y="3693976"/>
            <a:ext cx="4064803"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u="sng" dirty="0" smtClean="0">
                <a:solidFill>
                  <a:schemeClr val="accent3">
                    <a:lumMod val="40000"/>
                    <a:lumOff val="60000"/>
                  </a:schemeClr>
                </a:solidFill>
                <a:latin typeface="Adobe Arabic" panose="02040503050201020203" pitchFamily="18" charset="-78"/>
              </a:rPr>
              <a:t>** معرفی حداقل 3 نمونه مشابه داخلی و خارجی که باید شامل تصاویر،توضیحات،و نقشه های آن نمونه باشد</a:t>
            </a:r>
            <a:endParaRPr lang="en-US" sz="1400" b="1" u="sng" dirty="0">
              <a:solidFill>
                <a:schemeClr val="accent3">
                  <a:lumMod val="40000"/>
                  <a:lumOff val="60000"/>
                </a:schemeClr>
              </a:solidFill>
              <a:latin typeface="Adobe Arabic" panose="02040503050201020203" pitchFamily="18" charset="-78"/>
            </a:endParaRPr>
          </a:p>
        </p:txBody>
      </p:sp>
      <p:grpSp>
        <p:nvGrpSpPr>
          <p:cNvPr id="8" name="Group 7"/>
          <p:cNvGrpSpPr/>
          <p:nvPr/>
        </p:nvGrpSpPr>
        <p:grpSpPr>
          <a:xfrm>
            <a:off x="-96317" y="0"/>
            <a:ext cx="1410767" cy="5715000"/>
            <a:chOff x="-96317" y="0"/>
            <a:chExt cx="1410767" cy="5715000"/>
          </a:xfrm>
        </p:grpSpPr>
        <p:sp>
          <p:nvSpPr>
            <p:cNvPr id="9" name="Rectangle 8"/>
            <p:cNvSpPr/>
            <p:nvPr/>
          </p:nvSpPr>
          <p:spPr>
            <a:xfrm>
              <a:off x="0" y="0"/>
              <a:ext cx="1200150" cy="5715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50000"/>
                </a:lnSpc>
              </a:pPr>
              <a:endParaRPr lang="fa-IR" sz="1053" dirty="0">
                <a:latin typeface="Adobe Arabic" panose="02040503050201020203" pitchFamily="18" charset="-78"/>
                <a:cs typeface="Adobe Arabic" panose="02040503050201020203" pitchFamily="18" charset="-78"/>
              </a:endParaRPr>
            </a:p>
          </p:txBody>
        </p:sp>
        <p:sp>
          <p:nvSpPr>
            <p:cNvPr id="10" name="Title 1"/>
            <p:cNvSpPr txBox="1">
              <a:spLocks/>
            </p:cNvSpPr>
            <p:nvPr/>
          </p:nvSpPr>
          <p:spPr>
            <a:xfrm>
              <a:off x="-96317" y="896589"/>
              <a:ext cx="1371600" cy="719138"/>
            </a:xfrm>
            <a:prstGeom prst="rect">
              <a:avLst/>
            </a:prstGeom>
          </p:spPr>
          <p:txBody>
            <a:bodyPr vert="horz" lIns="68580" tIns="34290" rIns="68580" bIns="3429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rtl="1"/>
              <a:r>
                <a:rPr lang="fa-IR" sz="1200" b="1" dirty="0">
                  <a:latin typeface="Adobe Arabic" panose="02040503050201020203" pitchFamily="18" charset="-78"/>
                  <a:cs typeface="Adobe Arabic" panose="02040503050201020203" pitchFamily="18" charset="-78"/>
                </a:rPr>
                <a:t>دانشگاه فني و حرفه اي استان يزد</a:t>
              </a:r>
              <a:r>
                <a:rPr lang="en-US" sz="1200" b="1" i="1" dirty="0">
                  <a:latin typeface="Adobe Arabic" panose="02040503050201020203" pitchFamily="18" charset="-78"/>
                  <a:cs typeface="Adobe Arabic" panose="02040503050201020203" pitchFamily="18" charset="-78"/>
                </a:rPr>
                <a:t/>
              </a:r>
              <a:br>
                <a:rPr lang="en-US" sz="1200" b="1" i="1" dirty="0">
                  <a:latin typeface="Adobe Arabic" panose="02040503050201020203" pitchFamily="18" charset="-78"/>
                  <a:cs typeface="Adobe Arabic" panose="02040503050201020203" pitchFamily="18" charset="-78"/>
                </a:rPr>
              </a:br>
              <a:r>
                <a:rPr lang="fa-IR" sz="1200" b="1" dirty="0">
                  <a:latin typeface="Adobe Arabic" panose="02040503050201020203" pitchFamily="18" charset="-78"/>
                  <a:cs typeface="Adobe Arabic" panose="02040503050201020203" pitchFamily="18" charset="-78"/>
                </a:rPr>
                <a:t>دانشکده فنی شهيد صدوقي</a:t>
              </a:r>
              <a:endParaRPr lang="en-US" sz="1200" b="1" i="1" dirty="0">
                <a:latin typeface="Adobe Arabic" panose="02040503050201020203" pitchFamily="18" charset="-78"/>
                <a:cs typeface="Adobe Arabic" panose="02040503050201020203" pitchFamily="18" charset="-78"/>
              </a:endParaRPr>
            </a:p>
          </p:txBody>
        </p:sp>
        <p:sp>
          <p:nvSpPr>
            <p:cNvPr id="11" name="Rectangle 10"/>
            <p:cNvSpPr/>
            <p:nvPr/>
          </p:nvSpPr>
          <p:spPr>
            <a:xfrm>
              <a:off x="-96317" y="1778072"/>
              <a:ext cx="1366010" cy="369332"/>
            </a:xfrm>
            <a:prstGeom prst="rect">
              <a:avLst/>
            </a:prstGeom>
          </p:spPr>
          <p:txBody>
            <a:bodyPr wrap="square">
              <a:spAutoFit/>
            </a:bodyPr>
            <a:lstStyle/>
            <a:p>
              <a:pPr algn="ctr">
                <a:lnSpc>
                  <a:spcPct val="150000"/>
                </a:lnSpc>
              </a:pPr>
              <a:r>
                <a:rPr lang="fa-IR" sz="1200" b="1" dirty="0" smtClean="0">
                  <a:latin typeface="Adobe Arabic" panose="02040503050201020203" pitchFamily="18" charset="-78"/>
                  <a:cs typeface="Adobe Arabic" panose="02040503050201020203" pitchFamily="18" charset="-78"/>
                </a:rPr>
                <a:t>عنوان طرح نهایی</a:t>
              </a:r>
              <a:endParaRPr lang="fa-IR" sz="1200" b="1" dirty="0">
                <a:latin typeface="Adobe Arabic" panose="02040503050201020203" pitchFamily="18" charset="-78"/>
                <a:cs typeface="Adobe Arabic" panose="02040503050201020203" pitchFamily="18" charset="-78"/>
              </a:endParaRPr>
            </a:p>
          </p:txBody>
        </p:sp>
        <p:sp>
          <p:nvSpPr>
            <p:cNvPr id="12" name="Rectangle 11"/>
            <p:cNvSpPr/>
            <p:nvPr/>
          </p:nvSpPr>
          <p:spPr>
            <a:xfrm>
              <a:off x="-10592" y="3650101"/>
              <a:ext cx="12001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دانشجو</a:t>
              </a:r>
            </a:p>
            <a:p>
              <a:pPr algn="ctr">
                <a:lnSpc>
                  <a:spcPct val="150000"/>
                </a:lnSpc>
              </a:pPr>
              <a:r>
                <a:rPr lang="fa-IR" sz="1200" dirty="0" smtClean="0">
                  <a:latin typeface="Adobe Arabic" panose="02040503050201020203" pitchFamily="18" charset="-78"/>
                  <a:cs typeface="Adobe Arabic" panose="02040503050201020203" pitchFamily="18" charset="-78"/>
                </a:rPr>
                <a:t>نام دانشجو</a:t>
              </a:r>
              <a:endParaRPr lang="fa-IR" sz="1200" dirty="0">
                <a:latin typeface="Adobe Arabic" panose="02040503050201020203" pitchFamily="18" charset="-78"/>
                <a:cs typeface="Adobe Arabic" panose="02040503050201020203" pitchFamily="18" charset="-78"/>
              </a:endParaRPr>
            </a:p>
          </p:txBody>
        </p:sp>
        <p:sp>
          <p:nvSpPr>
            <p:cNvPr id="13" name="Rectangle 12"/>
            <p:cNvSpPr/>
            <p:nvPr/>
          </p:nvSpPr>
          <p:spPr>
            <a:xfrm>
              <a:off x="0" y="3003770"/>
              <a:ext cx="1314450" cy="646331"/>
            </a:xfrm>
            <a:prstGeom prst="rect">
              <a:avLst/>
            </a:prstGeom>
          </p:spPr>
          <p:txBody>
            <a:bodyPr wrap="square">
              <a:spAutoFit/>
            </a:bodyPr>
            <a:lstStyle/>
            <a:p>
              <a:pPr algn="ctr">
                <a:lnSpc>
                  <a:spcPct val="150000"/>
                </a:lnSpc>
              </a:pPr>
              <a:r>
                <a:rPr lang="fa-IR" sz="1200" b="1" dirty="0">
                  <a:latin typeface="Adobe Arabic" panose="02040503050201020203" pitchFamily="18" charset="-78"/>
                  <a:cs typeface="Adobe Arabic" panose="02040503050201020203" pitchFamily="18" charset="-78"/>
                </a:rPr>
                <a:t>استاد راهنما</a:t>
              </a:r>
            </a:p>
            <a:p>
              <a:pPr algn="ctr">
                <a:lnSpc>
                  <a:spcPct val="150000"/>
                </a:lnSpc>
              </a:pPr>
              <a:r>
                <a:rPr lang="fa-IR" sz="1200" dirty="0" smtClean="0">
                  <a:latin typeface="Adobe Arabic" panose="02040503050201020203" pitchFamily="18" charset="-78"/>
                  <a:cs typeface="Adobe Arabic" panose="02040503050201020203" pitchFamily="18" charset="-78"/>
                </a:rPr>
                <a:t>نام استاد راهنما</a:t>
              </a:r>
              <a:endParaRPr lang="fa-IR" sz="1200" dirty="0">
                <a:latin typeface="Adobe Arabic" panose="02040503050201020203" pitchFamily="18" charset="-78"/>
                <a:cs typeface="Adobe Arabic" panose="02040503050201020203" pitchFamily="18" charset="-78"/>
              </a:endParaRPr>
            </a:p>
          </p:txBody>
        </p:sp>
        <p:sp>
          <p:nvSpPr>
            <p:cNvPr id="14" name="Rectangle 13"/>
            <p:cNvSpPr/>
            <p:nvPr/>
          </p:nvSpPr>
          <p:spPr>
            <a:xfrm>
              <a:off x="273892" y="4459652"/>
              <a:ext cx="609600" cy="578492"/>
            </a:xfrm>
            <a:prstGeom prst="rect">
              <a:avLst/>
            </a:prstGeom>
          </p:spPr>
          <p:txBody>
            <a:bodyPr wrap="square">
              <a:spAutoFit/>
            </a:bodyPr>
            <a:lstStyle/>
            <a:p>
              <a:pPr algn="ctr">
                <a:lnSpc>
                  <a:spcPct val="150000"/>
                </a:lnSpc>
              </a:pPr>
              <a:r>
                <a:rPr lang="fa-IR" sz="1053" b="1" dirty="0">
                  <a:latin typeface="Adobe Arabic" panose="02040503050201020203" pitchFamily="18" charset="-78"/>
                  <a:cs typeface="Adobe Arabic" panose="02040503050201020203" pitchFamily="18" charset="-78"/>
                </a:rPr>
                <a:t>اسفند</a:t>
              </a:r>
            </a:p>
            <a:p>
              <a:pPr algn="ctr">
                <a:lnSpc>
                  <a:spcPct val="150000"/>
                </a:lnSpc>
              </a:pPr>
              <a:r>
                <a:rPr lang="fa-IR" sz="1053" b="1" dirty="0">
                  <a:latin typeface="Adobe Arabic" panose="02040503050201020203" pitchFamily="18" charset="-78"/>
                  <a:cs typeface="Adobe Arabic" panose="02040503050201020203" pitchFamily="18" charset="-78"/>
                </a:rPr>
                <a:t>1398</a:t>
              </a:r>
            </a:p>
          </p:txBody>
        </p:sp>
        <p:pic>
          <p:nvPicPr>
            <p:cNvPr id="15" name="Picture 14"/>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b="12466"/>
            <a:stretch/>
          </p:blipFill>
          <p:spPr>
            <a:xfrm>
              <a:off x="208965" y="70833"/>
              <a:ext cx="739454" cy="914401"/>
            </a:xfrm>
            <a:prstGeom prst="rect">
              <a:avLst/>
            </a:prstGeom>
          </p:spPr>
        </p:pic>
      </p:grpSp>
      <p:sp>
        <p:nvSpPr>
          <p:cNvPr id="16" name="Content Placeholder 2"/>
          <p:cNvSpPr txBox="1">
            <a:spLocks/>
          </p:cNvSpPr>
          <p:nvPr/>
        </p:nvSpPr>
        <p:spPr>
          <a:xfrm>
            <a:off x="273892" y="2658635"/>
            <a:ext cx="3536649" cy="812726"/>
          </a:xfrm>
          <a:prstGeom prst="rect">
            <a:avLst/>
          </a:prstGeom>
        </p:spPr>
        <p:txBody>
          <a:bodyPr vert="horz" lIns="68580" tIns="34290" rIns="68580" bIns="34290" rtlCol="0">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0" indent="0" algn="r" rtl="1">
              <a:spcBef>
                <a:spcPts val="0"/>
              </a:spcBef>
              <a:buNone/>
            </a:pPr>
            <a:r>
              <a:rPr lang="fa-IR" sz="1400" b="1" i="1" u="sng" dirty="0" smtClean="0">
                <a:solidFill>
                  <a:schemeClr val="accent3">
                    <a:lumMod val="40000"/>
                    <a:lumOff val="60000"/>
                  </a:schemeClr>
                </a:solidFill>
                <a:latin typeface="Adobe Arabic" panose="02040503050201020203" pitchFamily="18" charset="-78"/>
              </a:rPr>
              <a:t>** کادر معرفي سمت چپ بايد درتمام صفحات بيايد!!!</a:t>
            </a:r>
            <a:endParaRPr lang="en-US" sz="1400" b="1" i="1" u="sng" dirty="0">
              <a:solidFill>
                <a:schemeClr val="accent3">
                  <a:lumMod val="40000"/>
                  <a:lumOff val="60000"/>
                </a:schemeClr>
              </a:solidFill>
              <a:latin typeface="Adobe Arabic" panose="02040503050201020203" pitchFamily="18" charset="-78"/>
            </a:endParaRPr>
          </a:p>
        </p:txBody>
      </p:sp>
      <p:sp>
        <p:nvSpPr>
          <p:cNvPr id="17" name="Rectangle 16"/>
          <p:cNvSpPr/>
          <p:nvPr/>
        </p:nvSpPr>
        <p:spPr>
          <a:xfrm>
            <a:off x="4585101" y="1152516"/>
            <a:ext cx="2756302" cy="198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16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Custom 1">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elements/1.1/"/>
    <ds:schemaRef ds:uri="http://www.w3.org/XML/1998/namespace"/>
    <ds:schemaRef ds:uri="http://schemas.microsoft.com/office/2006/documentManagement/types"/>
    <ds:schemaRef ds:uri="4873beb7-5857-4685-be1f-d57550cc96cc"/>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3097</TotalTime>
  <Words>1693</Words>
  <Application>Microsoft Office PowerPoint</Application>
  <PresentationFormat>On-screen Show (16:10)</PresentationFormat>
  <Paragraphs>302</Paragraphs>
  <Slides>32</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Adobe Arabic</vt:lpstr>
      <vt:lpstr>Adobe Devanagari</vt:lpstr>
      <vt:lpstr>Arial</vt:lpstr>
      <vt:lpstr>Constantia</vt:lpstr>
      <vt:lpstr>EntezareZohoor 4 **</vt:lpstr>
      <vt:lpstr>Tahoma</vt:lpstr>
      <vt:lpstr>Wingdings</vt:lpstr>
      <vt:lpstr>Books Classic 16x9</vt:lpstr>
      <vt:lpstr>Acrobat Document</vt:lpstr>
      <vt:lpstr>دانشگاه فني و حرفه اي استان يزد دانشکده فنی شهيد صدوقي</vt:lpstr>
      <vt:lpstr>PowerPoint Presentation</vt:lpstr>
      <vt:lpstr>فهرست </vt:lpstr>
      <vt:lpstr>فصل اول:کلیات موضوع</vt:lpstr>
      <vt:lpstr>فصل دوم:شناخت موضوع</vt:lpstr>
      <vt:lpstr>فصل دوم:شناخت موضوع</vt:lpstr>
      <vt:lpstr>PowerPoint Presentation</vt:lpstr>
      <vt:lpstr>PowerPoint Presentation</vt:lpstr>
      <vt:lpstr>PowerPoint Presentation</vt:lpstr>
      <vt:lpstr>PowerPoint Presentation</vt:lpstr>
      <vt:lpstr>PowerPoint Presentation</vt:lpstr>
      <vt:lpstr>فصل چهارم: شناخت بستر طراحی</vt:lpstr>
      <vt:lpstr>فصل چهارم: شناخت بستر طراحی</vt:lpstr>
      <vt:lpstr>فصل چهارم: شناخت بستر طراحی</vt:lpstr>
      <vt:lpstr>فصل پنجم: شناخت عرصه ها ،عملکردها و ضوابط طراحی</vt:lpstr>
      <vt:lpstr>فصل پنجم: شناخت عرصه ها ،عملکردها و ضوابط طراحی</vt:lpstr>
      <vt:lpstr>فصل پنجم: شناخت عرصه ها ،عملکردها و ضوابط طراحی</vt:lpstr>
      <vt:lpstr>فصل پنجم: شناخت عرصه ها ،عملکردها و ضوابط طراحی</vt:lpstr>
      <vt:lpstr>فصل پنجم: شناخت عرصه ها ،عملکردها و ضوابط طراحی</vt:lpstr>
      <vt:lpstr>فصل پنجم: شناخت عرصه ها ،عملکردها و ضوابط طراحی</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فصل ششم: روند شکل گیری و معرفی طرح</vt:lpstr>
      <vt:lpstr>منابع و مآخذ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فني و حرفه اي استان يزد دانشکده فنی شهيد صدوقي</dc:title>
  <dc:creator>Alireza Soleimani</dc:creator>
  <cp:lastModifiedBy>SONY</cp:lastModifiedBy>
  <cp:revision>169</cp:revision>
  <dcterms:created xsi:type="dcterms:W3CDTF">2020-02-13T13:48:00Z</dcterms:created>
  <dcterms:modified xsi:type="dcterms:W3CDTF">2020-05-02T14:29:27Z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